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413" r:id="rId2"/>
    <p:sldId id="475" r:id="rId3"/>
    <p:sldId id="478" r:id="rId4"/>
    <p:sldId id="477" r:id="rId5"/>
    <p:sldId id="474" r:id="rId6"/>
    <p:sldId id="476" r:id="rId7"/>
    <p:sldId id="473" r:id="rId8"/>
    <p:sldId id="479" r:id="rId9"/>
    <p:sldId id="480" r:id="rId10"/>
    <p:sldId id="481" r:id="rId11"/>
    <p:sldId id="472" r:id="rId12"/>
    <p:sldId id="423" r:id="rId13"/>
    <p:sldId id="424" r:id="rId14"/>
    <p:sldId id="425" r:id="rId15"/>
    <p:sldId id="429" r:id="rId16"/>
    <p:sldId id="430" r:id="rId17"/>
    <p:sldId id="435" r:id="rId18"/>
    <p:sldId id="436" r:id="rId19"/>
    <p:sldId id="441" r:id="rId20"/>
    <p:sldId id="442" r:id="rId21"/>
    <p:sldId id="443" r:id="rId22"/>
    <p:sldId id="461" r:id="rId23"/>
    <p:sldId id="452" r:id="rId24"/>
    <p:sldId id="482" r:id="rId25"/>
    <p:sldId id="462" r:id="rId26"/>
    <p:sldId id="468" r:id="rId27"/>
    <p:sldId id="470" r:id="rId28"/>
    <p:sldId id="463" r:id="rId29"/>
    <p:sldId id="469" r:id="rId30"/>
    <p:sldId id="446" r:id="rId31"/>
    <p:sldId id="483" r:id="rId32"/>
    <p:sldId id="431" r:id="rId33"/>
    <p:sldId id="432" r:id="rId34"/>
    <p:sldId id="433" r:id="rId35"/>
    <p:sldId id="434" r:id="rId36"/>
    <p:sldId id="437" r:id="rId37"/>
    <p:sldId id="438" r:id="rId38"/>
    <p:sldId id="439" r:id="rId39"/>
    <p:sldId id="440" r:id="rId40"/>
    <p:sldId id="490" r:id="rId41"/>
    <p:sldId id="484" r:id="rId42"/>
    <p:sldId id="485" r:id="rId43"/>
    <p:sldId id="486" r:id="rId44"/>
    <p:sldId id="487" r:id="rId45"/>
    <p:sldId id="488" r:id="rId46"/>
    <p:sldId id="489" r:id="rId47"/>
  </p:sldIdLst>
  <p:sldSz cx="12192000" cy="6858000"/>
  <p:notesSz cx="6858000" cy="9144000"/>
  <p:embeddedFontLst>
    <p:embeddedFont>
      <p:font typeface="a타임머신" panose="02020600000000000000" pitchFamily="18" charset="-127"/>
      <p:regular r:id="rId49"/>
    </p:embeddedFont>
    <p:embeddedFont>
      <p:font typeface="KoPub돋움체 Light" panose="0202060302010102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210 썬플라워 R" panose="02020603020101020101" pitchFamily="18" charset="-127"/>
      <p:regular r:id="rId53"/>
    </p:embeddedFont>
    <p:embeddedFont>
      <p:font typeface="KoPubWorld돋움체 Bold" panose="020B0600000101010101" charset="-127"/>
      <p:bold r:id="rId54"/>
    </p:embeddedFont>
    <p:embeddedFont>
      <p:font typeface="나눔스퀘어라운드 Bold" panose="020B0600000101010101" pitchFamily="50" charset="-127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Segoe Print" panose="02000600000000000000" pitchFamily="2" charset="0"/>
      <p:regular r:id="rId60"/>
      <p:bold r:id="rId61"/>
    </p:embeddedFont>
    <p:embeddedFont>
      <p:font typeface="더페이스샵 잉크립퀴드체" panose="03050503000000000000" pitchFamily="66" charset="-127"/>
      <p:regular r:id="rId62"/>
    </p:embeddedFont>
    <p:embeddedFont>
      <p:font typeface="상상토끼 신비는일곱살" panose="02020603020101020101" pitchFamily="18" charset="-127"/>
      <p:regular r:id="rId63"/>
    </p:embeddedFont>
    <p:embeddedFont>
      <p:font typeface="KoPub돋움체 Bold" panose="02020603020101020101" pitchFamily="18" charset="-127"/>
      <p:regular r:id="rId64"/>
    </p:embeddedFont>
    <p:embeddedFont>
      <p:font typeface="210 연애시대 R" panose="02020603020101020101" pitchFamily="18" charset="-127"/>
      <p:regular r:id="rId65"/>
    </p:embeddedFont>
    <p:embeddedFont>
      <p:font typeface="KoPub돋움체 Medium" panose="02020603020101020101" pitchFamily="18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91FF"/>
    <a:srgbClr val="F8746B"/>
    <a:srgbClr val="B79F01"/>
    <a:srgbClr val="00BFC4"/>
    <a:srgbClr val="E8716F"/>
    <a:srgbClr val="FFE699"/>
    <a:srgbClr val="FFFFFF"/>
    <a:srgbClr val="FDFDFD"/>
    <a:srgbClr val="00BA38"/>
    <a:srgbClr val="F56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84270" autoAdjust="0"/>
  </p:normalViewPr>
  <p:slideViewPr>
    <p:cSldViewPr snapToGrid="0">
      <p:cViewPr varScale="1">
        <p:scale>
          <a:sx n="68" d="100"/>
          <a:sy n="68" d="100"/>
        </p:scale>
        <p:origin x="5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59B2C-AE93-4FEF-8660-02799C788518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0414B-436B-49B8-A367-725CACA43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2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6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16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6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87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32EE6-B886-4615-857A-ED23EC5871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1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7E61B-0722-4271-971C-5BEE738BD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C8A5C1-DA87-4534-AE61-3713B347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F43A6-FDEF-4D26-9CB4-46B589D3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0DC85-60CD-468C-A4E7-94A10C10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EB0F0-018B-4984-A3DE-B39163A0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6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594282" y="469882"/>
            <a:ext cx="11003437" cy="5918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14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7738CB-DC00-4220-8967-4DC65D531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A1E60-77DA-4A46-AF2F-68F5BD750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D0987-8C06-474A-9BCF-2714F296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D46F47-2808-4E1A-B264-257465E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36028-7352-44F3-B974-8CD5F842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0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AB2CD-17A8-446F-8014-C4C21EC6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63259-C42C-4283-9F7D-FB3F9E56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B8339-B513-4B29-8190-70246B04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E9D60-F972-4EDB-914B-1F3D9B29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1751A-A422-454E-AC91-AD1ABF78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4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E1E0E-10AA-4400-8537-69082A0F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EE3AF-ED50-4421-98F6-8AF22F9F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A47202-E79F-4B77-AC25-174D8A3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0C3AB-BA61-4E8B-A9FD-5DF66A4E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892B3-0199-47C1-93EB-1AF0C2BD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4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9AD7F-C600-43FD-A464-9FFDB4CB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68841-6CB8-40A1-93B3-D011A65AF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2E81F5-0A4A-4658-9752-5A0586ED1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931BF3-22C3-471A-BCEB-11F4A555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56EAD-76EA-425B-8C17-974E4BF3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D0598-4170-42F6-A1FD-F08F5AD2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4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AC959-688E-4075-BF87-0FDDA6A6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92188E-7568-4845-81FB-DC6818A43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B34ACD-4B47-4BC8-9874-27E4F84D6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93FF95-DDD0-4F0B-9FA9-62B22777C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16EBA-2CD3-4339-A955-18078DE7E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20E3A1-D4E0-4782-B1F7-CC215C7F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DBF15-F96D-42A3-A12C-662AAADE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DDE935-112C-49F2-9E87-7579ABEE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6D8A7-578B-4732-8976-74F5E31B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E35AFE-DF87-4F65-AAC7-52276242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09C460-F311-4D2A-B5FF-152FA1E3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06E59B-53D2-4918-8E6F-997F9AF6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4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DCA7FB-1662-47DF-B19C-60441E25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518174-65AA-4438-B56D-F4150986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9C829-573B-439C-8807-2235F574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05FB9-5B7D-487D-83CE-9EEC6230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30703-7F30-4223-AA91-9A4CD08C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7E44C-82CE-42BF-AD58-3F629B66D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A5D934-DBAA-41F3-9EA5-5F09A855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20001-7F04-4A76-B544-474DE9DB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9C64E7-FC9A-4373-8D0B-A4347F1B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1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853440"/>
            <a:ext cx="12192000" cy="600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01600" y="0"/>
            <a:ext cx="144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4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71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2A901-341B-49DE-B67D-3AEBCEC3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929B5-B8CC-4AC3-A157-D310E823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24405-FC8E-4518-A41C-9F9B7DFAB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99034-5D7B-431A-A4C0-8AFE0B5CC35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91CED-07AE-4EC2-B23E-743CB1A08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50C32-1D15-43C4-87B6-FC8C8A46B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A4E3-9228-4186-8B6A-86777A439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0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rot="16200000" flipV="1">
            <a:off x="9146970" y="5141850"/>
            <a:ext cx="923840" cy="264545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 flipH="1">
            <a:off x="3741912" y="5987211"/>
            <a:ext cx="4244586" cy="9392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flipV="1">
            <a:off x="10922242" y="3964437"/>
            <a:ext cx="1269758" cy="2904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>
            <a:off x="10931620" y="841738"/>
            <a:ext cx="1269758" cy="316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8198130" y="-49569"/>
            <a:ext cx="3993869" cy="9145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4362868" y="-10972"/>
            <a:ext cx="3623630" cy="8527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>
            <a:off x="769261" y="-10972"/>
            <a:ext cx="3623630" cy="8527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rot="16200000">
            <a:off x="-1176573" y="1098290"/>
            <a:ext cx="3148432" cy="8527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23425" r="64828" b="33747"/>
          <a:stretch/>
        </p:blipFill>
        <p:spPr>
          <a:xfrm>
            <a:off x="-24974" y="3098862"/>
            <a:ext cx="1324880" cy="28694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>
            <a:off x="-24974" y="5968280"/>
            <a:ext cx="3766886" cy="9392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4282" y="469882"/>
            <a:ext cx="11003437" cy="5918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970" y="-826585"/>
            <a:ext cx="736617" cy="674364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234928" y="-322783"/>
            <a:ext cx="736617" cy="28680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9135639" y="-510468"/>
            <a:ext cx="736617" cy="56583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0000" y="-700422"/>
            <a:ext cx="736617" cy="5848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810543" y="-406775"/>
            <a:ext cx="776439" cy="5854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72" b="96785" l="8247" r="89691">
                        <a14:foregroundMark x1="44330" y1="7395" x2="44330" y2="34405"/>
                        <a14:foregroundMark x1="61856" y1="16077" x2="62887" y2="36977"/>
                        <a14:foregroundMark x1="30928" y1="13826" x2="26804" y2="36013"/>
                        <a14:backgroundMark x1="24742" y1="15434" x2="24742" y2="28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2263" y="4251317"/>
            <a:ext cx="942700" cy="2837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26" b="100000" l="16788" r="74453">
                        <a14:foregroundMark x1="67153" y1="73838" x2="70803" y2="92255"/>
                        <a14:foregroundMark x1="18978" y1="79002" x2="18978" y2="88812"/>
                        <a14:foregroundMark x1="28467" y1="93632" x2="68613" y2="93804"/>
                        <a14:foregroundMark x1="22628" y1="94664" x2="60584" y2="94836"/>
                        <a14:foregroundMark x1="27007" y1="95353" x2="73723" y2="96386"/>
                        <a14:foregroundMark x1="25547" y1="92943" x2="18248" y2="96213"/>
                        <a14:foregroundMark x1="28467" y1="97418" x2="63504" y2="96730"/>
                        <a14:foregroundMark x1="22628" y1="97590" x2="21168" y2="99656"/>
                        <a14:foregroundMark x1="21168" y1="93115" x2="21168" y2="99828"/>
                        <a14:foregroundMark x1="20438" y1="91394" x2="16788" y2="99312"/>
                      </a14:backgroundRemoval>
                    </a14:imgEffect>
                  </a14:imgLayer>
                </a14:imgProps>
              </a:ext>
            </a:extLst>
          </a:blip>
          <a:srcRect l="18658" r="25717" b="8940"/>
          <a:stretch/>
        </p:blipFill>
        <p:spPr>
          <a:xfrm>
            <a:off x="10394011" y="1635783"/>
            <a:ext cx="441775" cy="306698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D184B86-FEDD-4874-962F-729CEC99E83E}"/>
              </a:ext>
            </a:extLst>
          </p:cNvPr>
          <p:cNvSpPr txBox="1">
            <a:spLocks/>
          </p:cNvSpPr>
          <p:nvPr/>
        </p:nvSpPr>
        <p:spPr>
          <a:xfrm>
            <a:off x="879191" y="1070655"/>
            <a:ext cx="11312807" cy="17665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500" dirty="0">
                <a:solidFill>
                  <a:srgbClr val="F42C33"/>
                </a:solidFill>
                <a:effectLst>
                  <a:outerShdw dist="38100" dir="2700000" algn="tl" rotWithShape="0">
                    <a:srgbClr val="E8716F"/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머신 러닝</a:t>
            </a:r>
            <a:r>
              <a:rPr lang="ko-KR" altLang="en-US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을 활용한 </a:t>
            </a:r>
            <a:r>
              <a:rPr lang="ko-KR" altLang="en-US" sz="3500" dirty="0" err="1">
                <a:latin typeface="a타임머신" panose="02020600000000000000" pitchFamily="18" charset="-127"/>
                <a:ea typeface="a타임머신" panose="02020600000000000000" pitchFamily="18" charset="-127"/>
              </a:rPr>
              <a:t>고객군집화</a:t>
            </a:r>
            <a:r>
              <a:rPr lang="ko-KR" altLang="en-US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 및</a:t>
            </a:r>
            <a:r>
              <a:rPr lang="en-US" altLang="ko-KR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/>
            </a:r>
            <a:br>
              <a:rPr lang="en-US" altLang="ko-KR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</a:br>
            <a:r>
              <a:rPr lang="en-US" altLang="ko-KR" sz="3500" dirty="0">
                <a:solidFill>
                  <a:srgbClr val="F42C33"/>
                </a:solidFill>
                <a:effectLst>
                  <a:outerShdw dist="38100" dir="2700000" algn="tl" rotWithShape="0">
                    <a:srgbClr val="E8716F"/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Google Ads</a:t>
            </a:r>
            <a:r>
              <a:rPr lang="ko-KR" altLang="en-US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를 통한</a:t>
            </a:r>
            <a:r>
              <a:rPr lang="en-US" altLang="ko-KR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35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차별화 메시지 송출 전략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0404" y="3228079"/>
            <a:ext cx="413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: </a:t>
            </a:r>
            <a:r>
              <a:rPr lang="en-US" altLang="ko-KR" sz="2400" dirty="0" err="1">
                <a:latin typeface="a타임머신" panose="02020600000000000000" pitchFamily="18" charset="-127"/>
                <a:ea typeface="a타임머신" panose="02020600000000000000" pitchFamily="18" charset="-127"/>
              </a:rPr>
              <a:t>Youtube</a:t>
            </a:r>
            <a:r>
              <a:rPr lang="en-US" altLang="ko-KR" sz="24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 </a:t>
            </a:r>
            <a:r>
              <a:rPr lang="ko-KR" altLang="en-US" sz="24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광고를 중심으로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954460" y="3122670"/>
            <a:ext cx="78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CCBBD0-898C-487C-9353-ED4434368B87}"/>
              </a:ext>
            </a:extLst>
          </p:cNvPr>
          <p:cNvSpPr txBox="1"/>
          <p:nvPr/>
        </p:nvSpPr>
        <p:spPr>
          <a:xfrm>
            <a:off x="659883" y="5949349"/>
            <a:ext cx="197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클리오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파트라</a:t>
            </a:r>
          </a:p>
        </p:txBody>
      </p:sp>
    </p:spTree>
    <p:extLst>
      <p:ext uri="{BB962C8B-B14F-4D97-AF65-F5344CB8AC3E}">
        <p14:creationId xmlns:p14="http://schemas.microsoft.com/office/powerpoint/2010/main" val="34019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8CB5740-3ED3-4A73-9953-B7DDF3FB2E0B}"/>
              </a:ext>
            </a:extLst>
          </p:cNvPr>
          <p:cNvGrpSpPr/>
          <p:nvPr/>
        </p:nvGrpSpPr>
        <p:grpSpPr>
          <a:xfrm>
            <a:off x="3251333" y="3167390"/>
            <a:ext cx="5689379" cy="584775"/>
            <a:chOff x="3251333" y="3167390"/>
            <a:chExt cx="5689379" cy="584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9C7401-6EF7-4F63-922A-30EC625DC2CB}"/>
                </a:ext>
              </a:extLst>
            </p:cNvPr>
            <p:cNvSpPr/>
            <p:nvPr/>
          </p:nvSpPr>
          <p:spPr>
            <a:xfrm>
              <a:off x="3384223" y="3239207"/>
              <a:ext cx="1065229" cy="418393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FCDFBF-9B68-4D48-99C5-7A4354835ECA}"/>
                </a:ext>
              </a:extLst>
            </p:cNvPr>
            <p:cNvSpPr txBox="1"/>
            <p:nvPr/>
          </p:nvSpPr>
          <p:spPr>
            <a:xfrm>
              <a:off x="3251333" y="3167390"/>
              <a:ext cx="5689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관심사에 맞춰서 메시지를 보내자 </a:t>
              </a:r>
              <a:r>
                <a:rPr lang="en-US" altLang="ko-KR" sz="3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!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F0B69A0-F061-4B4F-B199-02A7C85D6D12}"/>
              </a:ext>
            </a:extLst>
          </p:cNvPr>
          <p:cNvGrpSpPr/>
          <p:nvPr/>
        </p:nvGrpSpPr>
        <p:grpSpPr>
          <a:xfrm>
            <a:off x="1388251" y="1566234"/>
            <a:ext cx="9507669" cy="572738"/>
            <a:chOff x="1415251" y="935921"/>
            <a:chExt cx="9507669" cy="5727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602B352-3330-4F53-BBF0-F9FC96105AD0}"/>
                </a:ext>
              </a:extLst>
            </p:cNvPr>
            <p:cNvSpPr/>
            <p:nvPr/>
          </p:nvSpPr>
          <p:spPr>
            <a:xfrm>
              <a:off x="1415251" y="935921"/>
              <a:ext cx="9507669" cy="5727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2387209-D32C-4FBE-8C12-B08C1312D7D0}"/>
                </a:ext>
              </a:extLst>
            </p:cNvPr>
            <p:cNvSpPr/>
            <p:nvPr/>
          </p:nvSpPr>
          <p:spPr>
            <a:xfrm>
              <a:off x="1440181" y="1062699"/>
              <a:ext cx="8946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 군집화를 위해 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잠재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고객의 </a:t>
              </a:r>
              <a:r>
                <a:rPr lang="en-US" altLang="ko-KR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Youtube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사용과 실태와 관련된 데이터 수집 필요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98668" y="1016858"/>
            <a:ext cx="2874591" cy="604824"/>
            <a:chOff x="1413807" y="1788093"/>
            <a:chExt cx="2874591" cy="593238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E602B352-3330-4F53-BBF0-F9FC96105AD0}"/>
                </a:ext>
              </a:extLst>
            </p:cNvPr>
            <p:cNvSpPr/>
            <p:nvPr/>
          </p:nvSpPr>
          <p:spPr>
            <a:xfrm>
              <a:off x="1601523" y="1990844"/>
              <a:ext cx="2686875" cy="3904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</a:t>
              </a:r>
              <a:r>
                <a:rPr lang="en-US" altLang="ko-KR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EDFF322-B921-44EC-A5FD-6BB05DBBD919}"/>
                </a:ext>
              </a:extLst>
            </p:cNvPr>
            <p:cNvSpPr/>
            <p:nvPr/>
          </p:nvSpPr>
          <p:spPr>
            <a:xfrm>
              <a:off x="1413807" y="1788093"/>
              <a:ext cx="453600" cy="453600"/>
            </a:xfrm>
            <a:prstGeom prst="ellipse">
              <a:avLst/>
            </a:prstGeom>
            <a:solidFill>
              <a:srgbClr val="E8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D67249-37E1-44B0-BC91-4B2BA090C9DC}"/>
              </a:ext>
            </a:extLst>
          </p:cNvPr>
          <p:cNvSpPr/>
          <p:nvPr/>
        </p:nvSpPr>
        <p:spPr>
          <a:xfrm>
            <a:off x="1378039" y="2986392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303477-4D9A-4A40-AD6D-1CDF358795F2}"/>
              </a:ext>
            </a:extLst>
          </p:cNvPr>
          <p:cNvGrpSpPr/>
          <p:nvPr/>
        </p:nvGrpSpPr>
        <p:grpSpPr>
          <a:xfrm>
            <a:off x="988456" y="2437016"/>
            <a:ext cx="2874591" cy="604824"/>
            <a:chOff x="1413807" y="1788093"/>
            <a:chExt cx="2874591" cy="593238"/>
          </a:xfrm>
        </p:grpSpPr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2A29F0EB-90F5-47FE-AD61-716626B49F59}"/>
                </a:ext>
              </a:extLst>
            </p:cNvPr>
            <p:cNvSpPr/>
            <p:nvPr/>
          </p:nvSpPr>
          <p:spPr>
            <a:xfrm>
              <a:off x="1601523" y="1990844"/>
              <a:ext cx="2686875" cy="3904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 군집화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475F1F2-871E-47D3-BE13-776C92C3E5B7}"/>
                </a:ext>
              </a:extLst>
            </p:cNvPr>
            <p:cNvSpPr/>
            <p:nvPr/>
          </p:nvSpPr>
          <p:spPr>
            <a:xfrm>
              <a:off x="1413807" y="1788093"/>
              <a:ext cx="453600" cy="453600"/>
            </a:xfrm>
            <a:prstGeom prst="ellipse">
              <a:avLst/>
            </a:prstGeom>
            <a:solidFill>
              <a:srgbClr val="E8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08CE00-BF99-4BCF-8F2E-8E6823A1CD47}"/>
              </a:ext>
            </a:extLst>
          </p:cNvPr>
          <p:cNvSpPr/>
          <p:nvPr/>
        </p:nvSpPr>
        <p:spPr>
          <a:xfrm>
            <a:off x="8154288" y="3135060"/>
            <a:ext cx="817587" cy="369332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011DB-88A5-4CE2-940C-FC33B44C24BE}"/>
              </a:ext>
            </a:extLst>
          </p:cNvPr>
          <p:cNvSpPr/>
          <p:nvPr/>
        </p:nvSpPr>
        <p:spPr>
          <a:xfrm>
            <a:off x="1452268" y="3135060"/>
            <a:ext cx="977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잠재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고객의 관심 분야와 시청 주제 및 콘텐츠 사이의 군집 분석을 위해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기법 사용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CDAADD-C7A4-4B0B-A606-7B1FAF5B193E}"/>
              </a:ext>
            </a:extLst>
          </p:cNvPr>
          <p:cNvSpPr/>
          <p:nvPr/>
        </p:nvSpPr>
        <p:spPr>
          <a:xfrm>
            <a:off x="1378039" y="4451171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D76E38-8F97-4044-AF7C-870915BFBDEB}"/>
              </a:ext>
            </a:extLst>
          </p:cNvPr>
          <p:cNvGrpSpPr/>
          <p:nvPr/>
        </p:nvGrpSpPr>
        <p:grpSpPr>
          <a:xfrm>
            <a:off x="988456" y="3901795"/>
            <a:ext cx="2874591" cy="604824"/>
            <a:chOff x="1413807" y="1788093"/>
            <a:chExt cx="2874591" cy="593238"/>
          </a:xfrm>
        </p:grpSpPr>
        <p:sp>
          <p:nvSpPr>
            <p:cNvPr id="16" name="모서리가 둥근 직사각형 4">
              <a:extLst>
                <a:ext uri="{FF2B5EF4-FFF2-40B4-BE49-F238E27FC236}">
                  <a16:creationId xmlns:a16="http://schemas.microsoft.com/office/drawing/2014/main" id="{C1E8831B-3DC3-4825-8591-5A3510FE4227}"/>
                </a:ext>
              </a:extLst>
            </p:cNvPr>
            <p:cNvSpPr/>
            <p:nvPr/>
          </p:nvSpPr>
          <p:spPr>
            <a:xfrm>
              <a:off x="1601523" y="1990844"/>
              <a:ext cx="2686875" cy="3904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차별화 메시지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555F5D-306F-4C10-BA4C-C82ACD855E8F}"/>
                </a:ext>
              </a:extLst>
            </p:cNvPr>
            <p:cNvSpPr/>
            <p:nvPr/>
          </p:nvSpPr>
          <p:spPr>
            <a:xfrm>
              <a:off x="1413807" y="1788093"/>
              <a:ext cx="453600" cy="453600"/>
            </a:xfrm>
            <a:prstGeom prst="ellipse">
              <a:avLst/>
            </a:prstGeom>
            <a:solidFill>
              <a:srgbClr val="E8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1A8691-969E-44B5-8B03-3A77B0BBB732}"/>
              </a:ext>
            </a:extLst>
          </p:cNvPr>
          <p:cNvSpPr/>
          <p:nvPr/>
        </p:nvSpPr>
        <p:spPr>
          <a:xfrm>
            <a:off x="6985118" y="4600302"/>
            <a:ext cx="2926080" cy="369332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4CDED3-1700-4573-9902-9490E47470DD}"/>
              </a:ext>
            </a:extLst>
          </p:cNvPr>
          <p:cNvSpPr/>
          <p:nvPr/>
        </p:nvSpPr>
        <p:spPr>
          <a:xfrm>
            <a:off x="1452268" y="4600302"/>
            <a:ext cx="977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유의미한 군집에 각각 차별화된 메시지 제작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Google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Adwords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를 통해 송출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A2A8ED-D705-4EA6-9BCD-FAEDF6F5DB32}"/>
              </a:ext>
            </a:extLst>
          </p:cNvPr>
          <p:cNvSpPr/>
          <p:nvPr/>
        </p:nvSpPr>
        <p:spPr>
          <a:xfrm>
            <a:off x="1355855" y="5872104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6A5730-54EA-4CF4-8456-7C768F76F5DD}"/>
              </a:ext>
            </a:extLst>
          </p:cNvPr>
          <p:cNvGrpSpPr/>
          <p:nvPr/>
        </p:nvGrpSpPr>
        <p:grpSpPr>
          <a:xfrm>
            <a:off x="966272" y="5322728"/>
            <a:ext cx="2874591" cy="604824"/>
            <a:chOff x="1413807" y="1788093"/>
            <a:chExt cx="2874591" cy="593238"/>
          </a:xfrm>
        </p:grpSpPr>
        <p:sp>
          <p:nvSpPr>
            <p:cNvPr id="22" name="모서리가 둥근 직사각형 4">
              <a:extLst>
                <a:ext uri="{FF2B5EF4-FFF2-40B4-BE49-F238E27FC236}">
                  <a16:creationId xmlns:a16="http://schemas.microsoft.com/office/drawing/2014/main" id="{7645C778-B9F4-4868-91D4-0836E0F3E594}"/>
                </a:ext>
              </a:extLst>
            </p:cNvPr>
            <p:cNvSpPr/>
            <p:nvPr/>
          </p:nvSpPr>
          <p:spPr>
            <a:xfrm>
              <a:off x="1601523" y="1990844"/>
              <a:ext cx="2686875" cy="3904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지속 가능 방안 제시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B089808-E8D1-4F7F-8FBA-84942FE88F23}"/>
                </a:ext>
              </a:extLst>
            </p:cNvPr>
            <p:cNvSpPr/>
            <p:nvPr/>
          </p:nvSpPr>
          <p:spPr>
            <a:xfrm>
              <a:off x="1413807" y="1788093"/>
              <a:ext cx="453600" cy="453600"/>
            </a:xfrm>
            <a:prstGeom prst="ellipse">
              <a:avLst/>
            </a:prstGeom>
            <a:solidFill>
              <a:srgbClr val="E8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3F5251-583D-41AE-87E9-0B473C784B69}"/>
              </a:ext>
            </a:extLst>
          </p:cNvPr>
          <p:cNvSpPr/>
          <p:nvPr/>
        </p:nvSpPr>
        <p:spPr>
          <a:xfrm>
            <a:off x="1430084" y="6021235"/>
            <a:ext cx="977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고객 데이터를 수집하고 차별화된 메시지를 송출할 수 있는 전략 제시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6A96B0-D1A4-4805-B156-5C50917347E3}"/>
              </a:ext>
            </a:extLst>
          </p:cNvPr>
          <p:cNvSpPr txBox="1"/>
          <p:nvPr/>
        </p:nvSpPr>
        <p:spPr>
          <a:xfrm>
            <a:off x="4376619" y="249674"/>
            <a:ext cx="34387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커뮤니케이션 전략 개요</a:t>
            </a:r>
            <a:endParaRPr lang="ko-KR" altLang="en-US" sz="2400" dirty="0">
              <a:ln w="12700">
                <a:noFill/>
              </a:ln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6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/>
      <p:bldP spid="14" grpId="0" animBg="1"/>
      <p:bldP spid="18" grpId="0" animBg="1"/>
      <p:bldP spid="19" grpId="0"/>
      <p:bldP spid="20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56" y="-5220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1.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데이터 수집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106" y="296809"/>
            <a:ext cx="38314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1-1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데이터 수집 과정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D2CEF4-3B6F-4527-B86E-359FD5FD9F6F}"/>
              </a:ext>
            </a:extLst>
          </p:cNvPr>
          <p:cNvSpPr/>
          <p:nvPr/>
        </p:nvSpPr>
        <p:spPr>
          <a:xfrm>
            <a:off x="500857" y="1628922"/>
            <a:ext cx="1967689" cy="632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CLIO 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잠재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유무 파악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26418E-A1BC-4159-B36D-1A052BDC5618}"/>
              </a:ext>
            </a:extLst>
          </p:cNvPr>
          <p:cNvSpPr/>
          <p:nvPr/>
        </p:nvSpPr>
        <p:spPr>
          <a:xfrm>
            <a:off x="2760250" y="1638066"/>
            <a:ext cx="1547807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 분야 및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습관정보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479394-C2F8-414B-842B-74C2BD3BD8DA}"/>
              </a:ext>
            </a:extLst>
          </p:cNvPr>
          <p:cNvSpPr/>
          <p:nvPr/>
        </p:nvSpPr>
        <p:spPr>
          <a:xfrm>
            <a:off x="4599761" y="1638066"/>
            <a:ext cx="1547807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카테고리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9AED9B-9550-4B32-B69C-330FE71AE4CC}"/>
              </a:ext>
            </a:extLst>
          </p:cNvPr>
          <p:cNvSpPr/>
          <p:nvPr/>
        </p:nvSpPr>
        <p:spPr>
          <a:xfrm>
            <a:off x="6439272" y="1638066"/>
            <a:ext cx="1547807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카테고리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D787FD-BB34-41CA-BD57-67EA9FA8352D}"/>
              </a:ext>
            </a:extLst>
          </p:cNvPr>
          <p:cNvSpPr/>
          <p:nvPr/>
        </p:nvSpPr>
        <p:spPr>
          <a:xfrm>
            <a:off x="8278783" y="1638066"/>
            <a:ext cx="1547807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시청 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FF4917-6192-40C6-8250-DD72A14D453F}"/>
              </a:ext>
            </a:extLst>
          </p:cNvPr>
          <p:cNvSpPr/>
          <p:nvPr/>
        </p:nvSpPr>
        <p:spPr>
          <a:xfrm>
            <a:off x="2757037" y="3148953"/>
            <a:ext cx="2851200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Desk Research</a:t>
            </a:r>
            <a:endParaRPr lang="ko-KR" altLang="en-US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6EE990-3905-436F-A238-46E5973FB8E4}"/>
              </a:ext>
            </a:extLst>
          </p:cNvPr>
          <p:cNvSpPr/>
          <p:nvPr/>
        </p:nvSpPr>
        <p:spPr>
          <a:xfrm>
            <a:off x="8814816" y="3148953"/>
            <a:ext cx="2851284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 Depth Interview</a:t>
            </a:r>
            <a:endParaRPr lang="ko-KR" altLang="en-US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A819BF-678B-4CC1-A0E1-0342400B1F83}"/>
              </a:ext>
            </a:extLst>
          </p:cNvPr>
          <p:cNvSpPr/>
          <p:nvPr/>
        </p:nvSpPr>
        <p:spPr>
          <a:xfrm>
            <a:off x="5785926" y="3148953"/>
            <a:ext cx="2851200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예비 설문조사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CF48CF-7928-485E-9817-D67F1E20171C}"/>
              </a:ext>
            </a:extLst>
          </p:cNvPr>
          <p:cNvSpPr/>
          <p:nvPr/>
        </p:nvSpPr>
        <p:spPr>
          <a:xfrm>
            <a:off x="500857" y="3176385"/>
            <a:ext cx="1905740" cy="632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Self Question</a:t>
            </a:r>
            <a:endParaRPr lang="ko-KR" altLang="en-US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BB589E-2F26-4FD4-A78F-F10C831158F7}"/>
              </a:ext>
            </a:extLst>
          </p:cNvPr>
          <p:cNvSpPr/>
          <p:nvPr/>
        </p:nvSpPr>
        <p:spPr>
          <a:xfrm>
            <a:off x="500857" y="4579116"/>
            <a:ext cx="10992409" cy="632656"/>
          </a:xfrm>
          <a:prstGeom prst="rect">
            <a:avLst/>
          </a:prstGeom>
          <a:solidFill>
            <a:srgbClr val="E87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설문조사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896C31B-75AF-4D32-BEA5-13B7D2094C88}"/>
              </a:ext>
            </a:extLst>
          </p:cNvPr>
          <p:cNvSpPr/>
          <p:nvPr/>
        </p:nvSpPr>
        <p:spPr>
          <a:xfrm>
            <a:off x="500857" y="5864882"/>
            <a:ext cx="10992409" cy="632656"/>
          </a:xfrm>
          <a:prstGeom prst="rect">
            <a:avLst/>
          </a:prstGeom>
          <a:solidFill>
            <a:srgbClr val="E87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여성의 </a:t>
            </a:r>
            <a:r>
              <a:rPr lang="en-US" altLang="ko-KR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Youtube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실태와 관련된 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 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3214" y="2484748"/>
            <a:ext cx="502973" cy="66394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D787FD-BB34-41CA-BD57-67EA9FA8352D}"/>
              </a:ext>
            </a:extLst>
          </p:cNvPr>
          <p:cNvSpPr/>
          <p:nvPr/>
        </p:nvSpPr>
        <p:spPr>
          <a:xfrm>
            <a:off x="10118293" y="1638066"/>
            <a:ext cx="1547807" cy="63265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주제의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콘텐츠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7" name="왼쪽 대괄호 56"/>
          <p:cNvSpPr/>
          <p:nvPr/>
        </p:nvSpPr>
        <p:spPr>
          <a:xfrm rot="16200000">
            <a:off x="7135081" y="-2019507"/>
            <a:ext cx="155775" cy="8906265"/>
          </a:xfrm>
          <a:prstGeom prst="leftBracket">
            <a:avLst/>
          </a:prstGeom>
          <a:ln w="38100">
            <a:solidFill>
              <a:srgbClr val="FFE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9760" y="2484748"/>
            <a:ext cx="502973" cy="66394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514" y="3987236"/>
            <a:ext cx="502973" cy="663946"/>
          </a:xfrm>
          <a:prstGeom prst="rect">
            <a:avLst/>
          </a:prstGeom>
        </p:spPr>
      </p:pic>
      <p:sp>
        <p:nvSpPr>
          <p:cNvPr id="60" name="왼쪽 대괄호 59"/>
          <p:cNvSpPr/>
          <p:nvPr/>
        </p:nvSpPr>
        <p:spPr>
          <a:xfrm rot="16200000">
            <a:off x="5997489" y="-1621758"/>
            <a:ext cx="197018" cy="11165243"/>
          </a:xfrm>
          <a:prstGeom prst="leftBracket">
            <a:avLst/>
          </a:prstGeom>
          <a:ln w="38100">
            <a:solidFill>
              <a:srgbClr val="FFE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511" y="5260285"/>
            <a:ext cx="502973" cy="6639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944368" y="1684339"/>
            <a:ext cx="316126" cy="532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썬플라워 R" panose="02020603020101020101" pitchFamily="18" charset="-127"/>
                <a:ea typeface="210 썬플라워 R" panose="02020603020101020101" pitchFamily="18" charset="-127"/>
              </a:rPr>
              <a:t>+</a:t>
            </a:r>
            <a:endParaRPr lang="ko-KR" altLang="en-US" sz="2800" dirty="0">
              <a:latin typeface="210 썬플라워 R" panose="02020603020101020101" pitchFamily="18" charset="-127"/>
              <a:ea typeface="210 썬플라워 R" panose="02020603020101020101" pitchFamily="18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633472" y="1107486"/>
            <a:ext cx="9244704" cy="1248251"/>
            <a:chOff x="2633472" y="1247732"/>
            <a:chExt cx="9244704" cy="1248251"/>
          </a:xfrm>
        </p:grpSpPr>
        <p:sp>
          <p:nvSpPr>
            <p:cNvPr id="67" name="직사각형 66"/>
            <p:cNvSpPr/>
            <p:nvPr/>
          </p:nvSpPr>
          <p:spPr>
            <a:xfrm>
              <a:off x="2633472" y="1627632"/>
              <a:ext cx="9153144" cy="8683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517320" y="1247732"/>
              <a:ext cx="336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Google ads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통제 가능한 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5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6" grpId="0" animBg="1"/>
      <p:bldP spid="57" grpId="0" animBg="1"/>
      <p:bldP spid="60" grpId="0" animBg="1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106" y="296809"/>
            <a:ext cx="283603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2-1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2D17A-7D2F-4B43-A664-77230AD53EA0}"/>
              </a:ext>
            </a:extLst>
          </p:cNvPr>
          <p:cNvSpPr/>
          <p:nvPr/>
        </p:nvSpPr>
        <p:spPr>
          <a:xfrm>
            <a:off x="552700" y="5545528"/>
            <a:ext cx="11086600" cy="97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Ads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통제 가능한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변수를 군집화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관심분야와 주요 시청 주제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키워드를 군집화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 Word Embedding, K-Means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를 사용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사각형: 둥근 모서리 8">
            <a:extLst>
              <a:ext uri="{FF2B5EF4-FFF2-40B4-BE49-F238E27FC236}">
                <a16:creationId xmlns:a16="http://schemas.microsoft.com/office/drawing/2014/main" id="{9C8E0622-2014-48EA-AD09-13C81BF21415}"/>
              </a:ext>
            </a:extLst>
          </p:cNvPr>
          <p:cNvSpPr/>
          <p:nvPr/>
        </p:nvSpPr>
        <p:spPr>
          <a:xfrm>
            <a:off x="3520102" y="1952975"/>
            <a:ext cx="2006705" cy="6179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관심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분야 및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습관정보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70F1E938-D1FA-4EE2-AEF4-A91F1EBED9AF}"/>
              </a:ext>
            </a:extLst>
          </p:cNvPr>
          <p:cNvSpPr/>
          <p:nvPr/>
        </p:nvSpPr>
        <p:spPr>
          <a:xfrm>
            <a:off x="6705359" y="1950435"/>
            <a:ext cx="2006705" cy="6179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비즈니스 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F9350CC9-DF3D-4676-926C-288C4DBF90D9}"/>
              </a:ext>
            </a:extLst>
          </p:cNvPr>
          <p:cNvSpPr/>
          <p:nvPr/>
        </p:nvSpPr>
        <p:spPr>
          <a:xfrm>
            <a:off x="3065864" y="3335831"/>
            <a:ext cx="2006705" cy="6179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비즈니스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카테고리 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소</a:t>
            </a:r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정오각형 6">
            <a:extLst>
              <a:ext uri="{FF2B5EF4-FFF2-40B4-BE49-F238E27FC236}">
                <a16:creationId xmlns:a16="http://schemas.microsoft.com/office/drawing/2014/main" id="{9DA0137C-AF5D-4126-998B-3531D1942BDF}"/>
              </a:ext>
            </a:extLst>
          </p:cNvPr>
          <p:cNvSpPr/>
          <p:nvPr/>
        </p:nvSpPr>
        <p:spPr>
          <a:xfrm>
            <a:off x="5112731" y="2367141"/>
            <a:ext cx="2006704" cy="1755647"/>
          </a:xfrm>
          <a:prstGeom prst="pentagon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39AD1C04-7FEB-430B-90AC-FDBF71405BA0}"/>
              </a:ext>
            </a:extLst>
          </p:cNvPr>
          <p:cNvSpPr/>
          <p:nvPr/>
        </p:nvSpPr>
        <p:spPr>
          <a:xfrm>
            <a:off x="7119432" y="3352155"/>
            <a:ext cx="2006705" cy="6179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주요 시청 키워드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87118" y="312666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군집화</a:t>
            </a:r>
          </a:p>
        </p:txBody>
      </p:sp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39AD1C04-7FEB-430B-90AC-FDBF71405BA0}"/>
              </a:ext>
            </a:extLst>
          </p:cNvPr>
          <p:cNvSpPr/>
          <p:nvPr/>
        </p:nvSpPr>
        <p:spPr>
          <a:xfrm>
            <a:off x="5112731" y="4364437"/>
            <a:ext cx="2006705" cy="6179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시청 주제의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주요 콘텐츠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106" y="296809"/>
            <a:ext cx="35782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2-1 </a:t>
            </a:r>
            <a:r>
              <a:rPr lang="ko-KR" altLang="en-US" sz="2400" dirty="0" err="1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머신러닝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 기법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7DC3C-637F-455F-9C4C-1052CB7A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32" y="1821559"/>
            <a:ext cx="4596384" cy="35716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B3B7B6-E9AE-49DB-A0D0-8F7FB286E012}"/>
              </a:ext>
            </a:extLst>
          </p:cNvPr>
          <p:cNvSpPr/>
          <p:nvPr/>
        </p:nvSpPr>
        <p:spPr>
          <a:xfrm>
            <a:off x="6248399" y="5357419"/>
            <a:ext cx="5394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유사한 데이터를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찾아서 군집화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1" y="1786263"/>
            <a:ext cx="4537563" cy="3599288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602B352-3330-4F53-BBF0-F9FC96105AD0}"/>
              </a:ext>
            </a:extLst>
          </p:cNvPr>
          <p:cNvSpPr/>
          <p:nvPr/>
        </p:nvSpPr>
        <p:spPr>
          <a:xfrm>
            <a:off x="1492681" y="1215232"/>
            <a:ext cx="3181757" cy="60364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Word - Embedding</a:t>
            </a:r>
            <a:endParaRPr lang="ko-KR" altLang="en-US" sz="20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602B352-3330-4F53-BBF0-F9FC96105AD0}"/>
              </a:ext>
            </a:extLst>
          </p:cNvPr>
          <p:cNvSpPr/>
          <p:nvPr/>
        </p:nvSpPr>
        <p:spPr>
          <a:xfrm>
            <a:off x="7355001" y="1215231"/>
            <a:ext cx="3181757" cy="60364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K-Means Clustering</a:t>
            </a:r>
            <a:endParaRPr lang="ko-KR" altLang="en-US" sz="20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양쪽 대괄호 15"/>
          <p:cNvSpPr/>
          <p:nvPr/>
        </p:nvSpPr>
        <p:spPr>
          <a:xfrm>
            <a:off x="596391" y="5264357"/>
            <a:ext cx="4974336" cy="1109455"/>
          </a:xfrm>
          <a:prstGeom prst="bracketPair">
            <a:avLst/>
          </a:prstGeom>
          <a:ln w="28575">
            <a:solidFill>
              <a:srgbClr val="E87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8C4A-8CF4-4D8F-9FFB-77203679E326}"/>
              </a:ext>
            </a:extLst>
          </p:cNvPr>
          <p:cNvSpPr/>
          <p:nvPr/>
        </p:nvSpPr>
        <p:spPr>
          <a:xfrm>
            <a:off x="386079" y="5136777"/>
            <a:ext cx="53949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설문지를 통해 수집한 고객 데이터를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동시에 등장한 단어의 정보를 보존하여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단어를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수치화함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6458711" y="5264357"/>
            <a:ext cx="4974336" cy="1109455"/>
          </a:xfrm>
          <a:prstGeom prst="bracketPair">
            <a:avLst/>
          </a:prstGeom>
          <a:ln w="28575">
            <a:solidFill>
              <a:srgbClr val="E87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8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777"/>
            <a:ext cx="12192000" cy="6067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96C31B-75AF-4D32-BEA5-13B7D2094C88}"/>
              </a:ext>
            </a:extLst>
          </p:cNvPr>
          <p:cNvSpPr/>
          <p:nvPr/>
        </p:nvSpPr>
        <p:spPr>
          <a:xfrm>
            <a:off x="228730" y="6409944"/>
            <a:ext cx="11734540" cy="448056"/>
          </a:xfrm>
          <a:prstGeom prst="rect">
            <a:avLst/>
          </a:prstGeom>
          <a:solidFill>
            <a:srgbClr val="E87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CLIO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잠재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고객들은 관심분야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주제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콘텐츠에 따라 </a:t>
            </a:r>
            <a:r>
              <a:rPr lang="en-US" altLang="ko-KR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가지의 성향을 가진 군집으로 나눌 수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68B366-8BB5-43F4-97BB-9C3C6CEAA4E5}"/>
              </a:ext>
            </a:extLst>
          </p:cNvPr>
          <p:cNvSpPr/>
          <p:nvPr/>
        </p:nvSpPr>
        <p:spPr>
          <a:xfrm>
            <a:off x="0" y="3429000"/>
            <a:ext cx="228730" cy="55707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0" y="861345"/>
            <a:ext cx="12192000" cy="5640039"/>
            <a:chOff x="0" y="888777"/>
            <a:chExt cx="12192000" cy="6067425"/>
          </a:xfrm>
        </p:grpSpPr>
        <p:grpSp>
          <p:nvGrpSpPr>
            <p:cNvPr id="20" name="그룹 19"/>
            <p:cNvGrpSpPr/>
            <p:nvPr/>
          </p:nvGrpSpPr>
          <p:grpSpPr>
            <a:xfrm>
              <a:off x="0" y="888777"/>
              <a:ext cx="12192000" cy="6067425"/>
              <a:chOff x="0" y="88877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888777"/>
                <a:ext cx="12192000" cy="606742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3856383" y="1107486"/>
                <a:ext cx="7386761" cy="2581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25433" y="2098759"/>
                <a:ext cx="4794443" cy="3968086"/>
              </a:xfrm>
              <a:custGeom>
                <a:avLst/>
                <a:gdLst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5231 w 4794443"/>
                  <a:gd name="connsiteY36" fmla="*/ 1256691 h 3968086"/>
                  <a:gd name="connsiteX37" fmla="*/ 1129085 w 4794443"/>
                  <a:gd name="connsiteY37" fmla="*/ 1240789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5231 w 4794443"/>
                  <a:gd name="connsiteY36" fmla="*/ 1256691 h 3968086"/>
                  <a:gd name="connsiteX37" fmla="*/ 1168842 w 4794443"/>
                  <a:gd name="connsiteY37" fmla="*/ 1193081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5231 w 4794443"/>
                  <a:gd name="connsiteY36" fmla="*/ 1256691 h 3968086"/>
                  <a:gd name="connsiteX37" fmla="*/ 1134118 w 4794443"/>
                  <a:gd name="connsiteY37" fmla="*/ 1291466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5231 w 4794443"/>
                  <a:gd name="connsiteY36" fmla="*/ 1256691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1256 w 4794443"/>
                  <a:gd name="connsiteY36" fmla="*/ 1197056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80545 h 3968086"/>
                  <a:gd name="connsiteX36" fmla="*/ 1109207 w 4794443"/>
                  <a:gd name="connsiteY36" fmla="*/ 1280545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68618 h 3968086"/>
                  <a:gd name="connsiteX36" fmla="*/ 1109207 w 4794443"/>
                  <a:gd name="connsiteY36" fmla="*/ 1280545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3426 w 4794443"/>
                  <a:gd name="connsiteY35" fmla="*/ 1268618 h 3968086"/>
                  <a:gd name="connsiteX36" fmla="*/ 1109207 w 4794443"/>
                  <a:gd name="connsiteY36" fmla="*/ 1272593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  <a:gd name="connsiteX0" fmla="*/ 2274073 w 4794443"/>
                  <a:gd name="connsiteY0" fmla="*/ 8337 h 3968086"/>
                  <a:gd name="connsiteX1" fmla="*/ 1876508 w 4794443"/>
                  <a:gd name="connsiteY1" fmla="*/ 8337 h 3968086"/>
                  <a:gd name="connsiteX2" fmla="*/ 1868557 w 4794443"/>
                  <a:gd name="connsiteY2" fmla="*/ 32191 h 3968086"/>
                  <a:gd name="connsiteX3" fmla="*/ 1844703 w 4794443"/>
                  <a:gd name="connsiteY3" fmla="*/ 40142 h 3968086"/>
                  <a:gd name="connsiteX4" fmla="*/ 1828800 w 4794443"/>
                  <a:gd name="connsiteY4" fmla="*/ 95801 h 3968086"/>
                  <a:gd name="connsiteX5" fmla="*/ 1820849 w 4794443"/>
                  <a:gd name="connsiteY5" fmla="*/ 143509 h 3968086"/>
                  <a:gd name="connsiteX6" fmla="*/ 1804946 w 4794443"/>
                  <a:gd name="connsiteY6" fmla="*/ 175314 h 3968086"/>
                  <a:gd name="connsiteX7" fmla="*/ 1796995 w 4794443"/>
                  <a:gd name="connsiteY7" fmla="*/ 230973 h 3968086"/>
                  <a:gd name="connsiteX8" fmla="*/ 1773141 w 4794443"/>
                  <a:gd name="connsiteY8" fmla="*/ 262778 h 3968086"/>
                  <a:gd name="connsiteX9" fmla="*/ 1757238 w 4794443"/>
                  <a:gd name="connsiteY9" fmla="*/ 294584 h 3968086"/>
                  <a:gd name="connsiteX10" fmla="*/ 1741336 w 4794443"/>
                  <a:gd name="connsiteY10" fmla="*/ 318438 h 3968086"/>
                  <a:gd name="connsiteX11" fmla="*/ 1733384 w 4794443"/>
                  <a:gd name="connsiteY11" fmla="*/ 358194 h 3968086"/>
                  <a:gd name="connsiteX12" fmla="*/ 1725433 w 4794443"/>
                  <a:gd name="connsiteY12" fmla="*/ 382048 h 3968086"/>
                  <a:gd name="connsiteX13" fmla="*/ 1717482 w 4794443"/>
                  <a:gd name="connsiteY13" fmla="*/ 533123 h 3968086"/>
                  <a:gd name="connsiteX14" fmla="*/ 1701579 w 4794443"/>
                  <a:gd name="connsiteY14" fmla="*/ 580831 h 3968086"/>
                  <a:gd name="connsiteX15" fmla="*/ 1709530 w 4794443"/>
                  <a:gd name="connsiteY15" fmla="*/ 620587 h 3968086"/>
                  <a:gd name="connsiteX16" fmla="*/ 1733384 w 4794443"/>
                  <a:gd name="connsiteY16" fmla="*/ 692149 h 3968086"/>
                  <a:gd name="connsiteX17" fmla="*/ 1741336 w 4794443"/>
                  <a:gd name="connsiteY17" fmla="*/ 716003 h 3968086"/>
                  <a:gd name="connsiteX18" fmla="*/ 1757238 w 4794443"/>
                  <a:gd name="connsiteY18" fmla="*/ 771662 h 3968086"/>
                  <a:gd name="connsiteX19" fmla="*/ 1725433 w 4794443"/>
                  <a:gd name="connsiteY19" fmla="*/ 819370 h 3968086"/>
                  <a:gd name="connsiteX20" fmla="*/ 1677725 w 4794443"/>
                  <a:gd name="connsiteY20" fmla="*/ 843224 h 3968086"/>
                  <a:gd name="connsiteX21" fmla="*/ 1645920 w 4794443"/>
                  <a:gd name="connsiteY21" fmla="*/ 859126 h 3968086"/>
                  <a:gd name="connsiteX22" fmla="*/ 1407381 w 4794443"/>
                  <a:gd name="connsiteY22" fmla="*/ 875029 h 3968086"/>
                  <a:gd name="connsiteX23" fmla="*/ 1359673 w 4794443"/>
                  <a:gd name="connsiteY23" fmla="*/ 882980 h 3968086"/>
                  <a:gd name="connsiteX24" fmla="*/ 1144988 w 4794443"/>
                  <a:gd name="connsiteY24" fmla="*/ 914785 h 3968086"/>
                  <a:gd name="connsiteX25" fmla="*/ 1137037 w 4794443"/>
                  <a:gd name="connsiteY25" fmla="*/ 954542 h 3968086"/>
                  <a:gd name="connsiteX26" fmla="*/ 1089329 w 4794443"/>
                  <a:gd name="connsiteY26" fmla="*/ 978396 h 3968086"/>
                  <a:gd name="connsiteX27" fmla="*/ 1009816 w 4794443"/>
                  <a:gd name="connsiteY27" fmla="*/ 994298 h 3968086"/>
                  <a:gd name="connsiteX28" fmla="*/ 842838 w 4794443"/>
                  <a:gd name="connsiteY28" fmla="*/ 1018152 h 3968086"/>
                  <a:gd name="connsiteX29" fmla="*/ 811033 w 4794443"/>
                  <a:gd name="connsiteY29" fmla="*/ 1034055 h 3968086"/>
                  <a:gd name="connsiteX30" fmla="*/ 779228 w 4794443"/>
                  <a:gd name="connsiteY30" fmla="*/ 1042006 h 3968086"/>
                  <a:gd name="connsiteX31" fmla="*/ 787179 w 4794443"/>
                  <a:gd name="connsiteY31" fmla="*/ 1153324 h 3968086"/>
                  <a:gd name="connsiteX32" fmla="*/ 818984 w 4794443"/>
                  <a:gd name="connsiteY32" fmla="*/ 1169227 h 3968086"/>
                  <a:gd name="connsiteX33" fmla="*/ 1009816 w 4794443"/>
                  <a:gd name="connsiteY33" fmla="*/ 1216935 h 3968086"/>
                  <a:gd name="connsiteX34" fmla="*/ 1057524 w 4794443"/>
                  <a:gd name="connsiteY34" fmla="*/ 1256691 h 3968086"/>
                  <a:gd name="connsiteX35" fmla="*/ 1076775 w 4794443"/>
                  <a:gd name="connsiteY35" fmla="*/ 1255220 h 3968086"/>
                  <a:gd name="connsiteX36" fmla="*/ 1109207 w 4794443"/>
                  <a:gd name="connsiteY36" fmla="*/ 1272593 h 3968086"/>
                  <a:gd name="connsiteX37" fmla="*/ 1186204 w 4794443"/>
                  <a:gd name="connsiteY37" fmla="*/ 1250954 h 3968086"/>
                  <a:gd name="connsiteX38" fmla="*/ 1152939 w 4794443"/>
                  <a:gd name="connsiteY38" fmla="*/ 1280545 h 3968086"/>
                  <a:gd name="connsiteX39" fmla="*/ 1160890 w 4794443"/>
                  <a:gd name="connsiteY39" fmla="*/ 1312351 h 3968086"/>
                  <a:gd name="connsiteX40" fmla="*/ 1176793 w 4794443"/>
                  <a:gd name="connsiteY40" fmla="*/ 1336204 h 3968086"/>
                  <a:gd name="connsiteX41" fmla="*/ 1160890 w 4794443"/>
                  <a:gd name="connsiteY41" fmla="*/ 1495231 h 3968086"/>
                  <a:gd name="connsiteX42" fmla="*/ 1105231 w 4794443"/>
                  <a:gd name="connsiteY42" fmla="*/ 1542938 h 3968086"/>
                  <a:gd name="connsiteX43" fmla="*/ 1065475 w 4794443"/>
                  <a:gd name="connsiteY43" fmla="*/ 1558841 h 3968086"/>
                  <a:gd name="connsiteX44" fmla="*/ 739471 w 4794443"/>
                  <a:gd name="connsiteY44" fmla="*/ 1582695 h 3968086"/>
                  <a:gd name="connsiteX45" fmla="*/ 715617 w 4794443"/>
                  <a:gd name="connsiteY45" fmla="*/ 1598598 h 3968086"/>
                  <a:gd name="connsiteX46" fmla="*/ 683812 w 4794443"/>
                  <a:gd name="connsiteY46" fmla="*/ 1606549 h 3968086"/>
                  <a:gd name="connsiteX47" fmla="*/ 652007 w 4794443"/>
                  <a:gd name="connsiteY47" fmla="*/ 1622451 h 3968086"/>
                  <a:gd name="connsiteX48" fmla="*/ 628153 w 4794443"/>
                  <a:gd name="connsiteY48" fmla="*/ 1646305 h 3968086"/>
                  <a:gd name="connsiteX49" fmla="*/ 588397 w 4794443"/>
                  <a:gd name="connsiteY49" fmla="*/ 1654257 h 3968086"/>
                  <a:gd name="connsiteX50" fmla="*/ 556591 w 4794443"/>
                  <a:gd name="connsiteY50" fmla="*/ 1662208 h 3968086"/>
                  <a:gd name="connsiteX51" fmla="*/ 532737 w 4794443"/>
                  <a:gd name="connsiteY51" fmla="*/ 1670159 h 3968086"/>
                  <a:gd name="connsiteX52" fmla="*/ 230588 w 4794443"/>
                  <a:gd name="connsiteY52" fmla="*/ 1678111 h 3968086"/>
                  <a:gd name="connsiteX53" fmla="*/ 143124 w 4794443"/>
                  <a:gd name="connsiteY53" fmla="*/ 1694013 h 3968086"/>
                  <a:gd name="connsiteX54" fmla="*/ 23854 w 4794443"/>
                  <a:gd name="connsiteY54" fmla="*/ 1709916 h 3968086"/>
                  <a:gd name="connsiteX55" fmla="*/ 7951 w 4794443"/>
                  <a:gd name="connsiteY55" fmla="*/ 1733770 h 3968086"/>
                  <a:gd name="connsiteX56" fmla="*/ 0 w 4794443"/>
                  <a:gd name="connsiteY56" fmla="*/ 1757624 h 3968086"/>
                  <a:gd name="connsiteX57" fmla="*/ 7951 w 4794443"/>
                  <a:gd name="connsiteY57" fmla="*/ 1956406 h 3968086"/>
                  <a:gd name="connsiteX58" fmla="*/ 15903 w 4794443"/>
                  <a:gd name="connsiteY58" fmla="*/ 1980260 h 3968086"/>
                  <a:gd name="connsiteX59" fmla="*/ 63610 w 4794443"/>
                  <a:gd name="connsiteY59" fmla="*/ 2020017 h 3968086"/>
                  <a:gd name="connsiteX60" fmla="*/ 87464 w 4794443"/>
                  <a:gd name="connsiteY60" fmla="*/ 2059773 h 3968086"/>
                  <a:gd name="connsiteX61" fmla="*/ 111318 w 4794443"/>
                  <a:gd name="connsiteY61" fmla="*/ 2083627 h 3968086"/>
                  <a:gd name="connsiteX62" fmla="*/ 143124 w 4794443"/>
                  <a:gd name="connsiteY62" fmla="*/ 2131335 h 3968086"/>
                  <a:gd name="connsiteX63" fmla="*/ 182880 w 4794443"/>
                  <a:gd name="connsiteY63" fmla="*/ 2147238 h 3968086"/>
                  <a:gd name="connsiteX64" fmla="*/ 278296 w 4794443"/>
                  <a:gd name="connsiteY64" fmla="*/ 2210848 h 3968086"/>
                  <a:gd name="connsiteX65" fmla="*/ 302150 w 4794443"/>
                  <a:gd name="connsiteY65" fmla="*/ 2218799 h 3968086"/>
                  <a:gd name="connsiteX66" fmla="*/ 349857 w 4794443"/>
                  <a:gd name="connsiteY66" fmla="*/ 2242653 h 3968086"/>
                  <a:gd name="connsiteX67" fmla="*/ 389614 w 4794443"/>
                  <a:gd name="connsiteY67" fmla="*/ 2250604 h 3968086"/>
                  <a:gd name="connsiteX68" fmla="*/ 413468 w 4794443"/>
                  <a:gd name="connsiteY68" fmla="*/ 2258556 h 3968086"/>
                  <a:gd name="connsiteX69" fmla="*/ 453224 w 4794443"/>
                  <a:gd name="connsiteY69" fmla="*/ 2314215 h 3968086"/>
                  <a:gd name="connsiteX70" fmla="*/ 524786 w 4794443"/>
                  <a:gd name="connsiteY70" fmla="*/ 2401679 h 3968086"/>
                  <a:gd name="connsiteX71" fmla="*/ 556591 w 4794443"/>
                  <a:gd name="connsiteY71" fmla="*/ 2449387 h 3968086"/>
                  <a:gd name="connsiteX72" fmla="*/ 572494 w 4794443"/>
                  <a:gd name="connsiteY72" fmla="*/ 2481192 h 3968086"/>
                  <a:gd name="connsiteX73" fmla="*/ 636104 w 4794443"/>
                  <a:gd name="connsiteY73" fmla="*/ 2552754 h 3968086"/>
                  <a:gd name="connsiteX74" fmla="*/ 659958 w 4794443"/>
                  <a:gd name="connsiteY74" fmla="*/ 2616364 h 3968086"/>
                  <a:gd name="connsiteX75" fmla="*/ 683812 w 4794443"/>
                  <a:gd name="connsiteY75" fmla="*/ 2648170 h 3968086"/>
                  <a:gd name="connsiteX76" fmla="*/ 691764 w 4794443"/>
                  <a:gd name="connsiteY76" fmla="*/ 2679975 h 3968086"/>
                  <a:gd name="connsiteX77" fmla="*/ 707666 w 4794443"/>
                  <a:gd name="connsiteY77" fmla="*/ 2711780 h 3968086"/>
                  <a:gd name="connsiteX78" fmla="*/ 715617 w 4794443"/>
                  <a:gd name="connsiteY78" fmla="*/ 2759488 h 3968086"/>
                  <a:gd name="connsiteX79" fmla="*/ 731520 w 4794443"/>
                  <a:gd name="connsiteY79" fmla="*/ 2783342 h 3968086"/>
                  <a:gd name="connsiteX80" fmla="*/ 771277 w 4794443"/>
                  <a:gd name="connsiteY80" fmla="*/ 2846952 h 3968086"/>
                  <a:gd name="connsiteX81" fmla="*/ 779228 w 4794443"/>
                  <a:gd name="connsiteY81" fmla="*/ 2878758 h 3968086"/>
                  <a:gd name="connsiteX82" fmla="*/ 803082 w 4794443"/>
                  <a:gd name="connsiteY82" fmla="*/ 2902611 h 3968086"/>
                  <a:gd name="connsiteX83" fmla="*/ 834887 w 4794443"/>
                  <a:gd name="connsiteY83" fmla="*/ 2950319 h 3968086"/>
                  <a:gd name="connsiteX84" fmla="*/ 834887 w 4794443"/>
                  <a:gd name="connsiteY84" fmla="*/ 2950319 h 3968086"/>
                  <a:gd name="connsiteX85" fmla="*/ 898497 w 4794443"/>
                  <a:gd name="connsiteY85" fmla="*/ 3045735 h 3968086"/>
                  <a:gd name="connsiteX86" fmla="*/ 930303 w 4794443"/>
                  <a:gd name="connsiteY86" fmla="*/ 3085491 h 3968086"/>
                  <a:gd name="connsiteX87" fmla="*/ 946205 w 4794443"/>
                  <a:gd name="connsiteY87" fmla="*/ 3117297 h 3968086"/>
                  <a:gd name="connsiteX88" fmla="*/ 1025718 w 4794443"/>
                  <a:gd name="connsiteY88" fmla="*/ 3180907 h 3968086"/>
                  <a:gd name="connsiteX89" fmla="*/ 1073426 w 4794443"/>
                  <a:gd name="connsiteY89" fmla="*/ 3228615 h 3968086"/>
                  <a:gd name="connsiteX90" fmla="*/ 1105231 w 4794443"/>
                  <a:gd name="connsiteY90" fmla="*/ 3244518 h 3968086"/>
                  <a:gd name="connsiteX91" fmla="*/ 1144988 w 4794443"/>
                  <a:gd name="connsiteY91" fmla="*/ 3268371 h 3968086"/>
                  <a:gd name="connsiteX92" fmla="*/ 1192696 w 4794443"/>
                  <a:gd name="connsiteY92" fmla="*/ 3316079 h 3968086"/>
                  <a:gd name="connsiteX93" fmla="*/ 1224501 w 4794443"/>
                  <a:gd name="connsiteY93" fmla="*/ 3339933 h 3968086"/>
                  <a:gd name="connsiteX94" fmla="*/ 1272209 w 4794443"/>
                  <a:gd name="connsiteY94" fmla="*/ 3395592 h 3968086"/>
                  <a:gd name="connsiteX95" fmla="*/ 1296063 w 4794443"/>
                  <a:gd name="connsiteY95" fmla="*/ 3403544 h 3968086"/>
                  <a:gd name="connsiteX96" fmla="*/ 1359673 w 4794443"/>
                  <a:gd name="connsiteY96" fmla="*/ 3467154 h 3968086"/>
                  <a:gd name="connsiteX97" fmla="*/ 1415332 w 4794443"/>
                  <a:gd name="connsiteY97" fmla="*/ 3522813 h 3968086"/>
                  <a:gd name="connsiteX98" fmla="*/ 1494845 w 4794443"/>
                  <a:gd name="connsiteY98" fmla="*/ 3570521 h 3968086"/>
                  <a:gd name="connsiteX99" fmla="*/ 1526650 w 4794443"/>
                  <a:gd name="connsiteY99" fmla="*/ 3586424 h 3968086"/>
                  <a:gd name="connsiteX100" fmla="*/ 1582310 w 4794443"/>
                  <a:gd name="connsiteY100" fmla="*/ 3610278 h 3968086"/>
                  <a:gd name="connsiteX101" fmla="*/ 1669774 w 4794443"/>
                  <a:gd name="connsiteY101" fmla="*/ 3650034 h 3968086"/>
                  <a:gd name="connsiteX102" fmla="*/ 1852654 w 4794443"/>
                  <a:gd name="connsiteY102" fmla="*/ 3713644 h 3968086"/>
                  <a:gd name="connsiteX103" fmla="*/ 1876508 w 4794443"/>
                  <a:gd name="connsiteY103" fmla="*/ 3729547 h 3968086"/>
                  <a:gd name="connsiteX104" fmla="*/ 1908313 w 4794443"/>
                  <a:gd name="connsiteY104" fmla="*/ 3737498 h 3968086"/>
                  <a:gd name="connsiteX105" fmla="*/ 2107096 w 4794443"/>
                  <a:gd name="connsiteY105" fmla="*/ 3777255 h 3968086"/>
                  <a:gd name="connsiteX106" fmla="*/ 2138901 w 4794443"/>
                  <a:gd name="connsiteY106" fmla="*/ 3793158 h 3968086"/>
                  <a:gd name="connsiteX107" fmla="*/ 2194560 w 4794443"/>
                  <a:gd name="connsiteY107" fmla="*/ 3817011 h 3968086"/>
                  <a:gd name="connsiteX108" fmla="*/ 2329732 w 4794443"/>
                  <a:gd name="connsiteY108" fmla="*/ 3888573 h 3968086"/>
                  <a:gd name="connsiteX109" fmla="*/ 2703444 w 4794443"/>
                  <a:gd name="connsiteY109" fmla="*/ 3912427 h 3968086"/>
                  <a:gd name="connsiteX110" fmla="*/ 2838616 w 4794443"/>
                  <a:gd name="connsiteY110" fmla="*/ 3952184 h 3968086"/>
                  <a:gd name="connsiteX111" fmla="*/ 2886324 w 4794443"/>
                  <a:gd name="connsiteY111" fmla="*/ 3960135 h 3968086"/>
                  <a:gd name="connsiteX112" fmla="*/ 3267986 w 4794443"/>
                  <a:gd name="connsiteY112" fmla="*/ 3968086 h 3968086"/>
                  <a:gd name="connsiteX113" fmla="*/ 3721210 w 4794443"/>
                  <a:gd name="connsiteY113" fmla="*/ 3960135 h 3968086"/>
                  <a:gd name="connsiteX114" fmla="*/ 3753016 w 4794443"/>
                  <a:gd name="connsiteY114" fmla="*/ 3920378 h 3968086"/>
                  <a:gd name="connsiteX115" fmla="*/ 3784821 w 4794443"/>
                  <a:gd name="connsiteY115" fmla="*/ 3912427 h 3968086"/>
                  <a:gd name="connsiteX116" fmla="*/ 3840480 w 4794443"/>
                  <a:gd name="connsiteY116" fmla="*/ 3824963 h 3968086"/>
                  <a:gd name="connsiteX117" fmla="*/ 3872285 w 4794443"/>
                  <a:gd name="connsiteY117" fmla="*/ 3785206 h 3968086"/>
                  <a:gd name="connsiteX118" fmla="*/ 3919993 w 4794443"/>
                  <a:gd name="connsiteY118" fmla="*/ 3689791 h 3968086"/>
                  <a:gd name="connsiteX119" fmla="*/ 3927944 w 4794443"/>
                  <a:gd name="connsiteY119" fmla="*/ 3657985 h 3968086"/>
                  <a:gd name="connsiteX120" fmla="*/ 3896139 w 4794443"/>
                  <a:gd name="connsiteY120" fmla="*/ 3363787 h 3968086"/>
                  <a:gd name="connsiteX121" fmla="*/ 3888188 w 4794443"/>
                  <a:gd name="connsiteY121" fmla="*/ 3339933 h 3968086"/>
                  <a:gd name="connsiteX122" fmla="*/ 3880237 w 4794443"/>
                  <a:gd name="connsiteY122" fmla="*/ 3308128 h 3968086"/>
                  <a:gd name="connsiteX123" fmla="*/ 3840480 w 4794443"/>
                  <a:gd name="connsiteY123" fmla="*/ 3276323 h 3968086"/>
                  <a:gd name="connsiteX124" fmla="*/ 3784821 w 4794443"/>
                  <a:gd name="connsiteY124" fmla="*/ 3204761 h 3968086"/>
                  <a:gd name="connsiteX125" fmla="*/ 3768918 w 4794443"/>
                  <a:gd name="connsiteY125" fmla="*/ 3180907 h 3968086"/>
                  <a:gd name="connsiteX126" fmla="*/ 3800724 w 4794443"/>
                  <a:gd name="connsiteY126" fmla="*/ 3013930 h 3968086"/>
                  <a:gd name="connsiteX127" fmla="*/ 3816626 w 4794443"/>
                  <a:gd name="connsiteY127" fmla="*/ 2966222 h 3968086"/>
                  <a:gd name="connsiteX128" fmla="*/ 3856383 w 4794443"/>
                  <a:gd name="connsiteY128" fmla="*/ 2918514 h 3968086"/>
                  <a:gd name="connsiteX129" fmla="*/ 3919993 w 4794443"/>
                  <a:gd name="connsiteY129" fmla="*/ 2862855 h 3968086"/>
                  <a:gd name="connsiteX130" fmla="*/ 3943847 w 4794443"/>
                  <a:gd name="connsiteY130" fmla="*/ 2846952 h 3968086"/>
                  <a:gd name="connsiteX131" fmla="*/ 4007457 w 4794443"/>
                  <a:gd name="connsiteY131" fmla="*/ 2823098 h 3968086"/>
                  <a:gd name="connsiteX132" fmla="*/ 4055165 w 4794443"/>
                  <a:gd name="connsiteY132" fmla="*/ 2815147 h 3968086"/>
                  <a:gd name="connsiteX133" fmla="*/ 4142630 w 4794443"/>
                  <a:gd name="connsiteY133" fmla="*/ 2775391 h 3968086"/>
                  <a:gd name="connsiteX134" fmla="*/ 4158532 w 4794443"/>
                  <a:gd name="connsiteY134" fmla="*/ 2727683 h 3968086"/>
                  <a:gd name="connsiteX135" fmla="*/ 4134678 w 4794443"/>
                  <a:gd name="connsiteY135" fmla="*/ 2672024 h 3968086"/>
                  <a:gd name="connsiteX136" fmla="*/ 4126727 w 4794443"/>
                  <a:gd name="connsiteY136" fmla="*/ 2648170 h 3968086"/>
                  <a:gd name="connsiteX137" fmla="*/ 3983604 w 4794443"/>
                  <a:gd name="connsiteY137" fmla="*/ 2624316 h 3968086"/>
                  <a:gd name="connsiteX138" fmla="*/ 3959750 w 4794443"/>
                  <a:gd name="connsiteY138" fmla="*/ 2608413 h 3968086"/>
                  <a:gd name="connsiteX139" fmla="*/ 3935896 w 4794443"/>
                  <a:gd name="connsiteY139" fmla="*/ 2600462 h 3968086"/>
                  <a:gd name="connsiteX140" fmla="*/ 3872285 w 4794443"/>
                  <a:gd name="connsiteY140" fmla="*/ 2576608 h 3968086"/>
                  <a:gd name="connsiteX141" fmla="*/ 3880237 w 4794443"/>
                  <a:gd name="connsiteY141" fmla="*/ 2497095 h 3968086"/>
                  <a:gd name="connsiteX142" fmla="*/ 3951798 w 4794443"/>
                  <a:gd name="connsiteY142" fmla="*/ 2433484 h 3968086"/>
                  <a:gd name="connsiteX143" fmla="*/ 3967701 w 4794443"/>
                  <a:gd name="connsiteY143" fmla="*/ 2409631 h 3968086"/>
                  <a:gd name="connsiteX144" fmla="*/ 4007457 w 4794443"/>
                  <a:gd name="connsiteY144" fmla="*/ 2401679 h 3968086"/>
                  <a:gd name="connsiteX145" fmla="*/ 4039263 w 4794443"/>
                  <a:gd name="connsiteY145" fmla="*/ 2393728 h 3968086"/>
                  <a:gd name="connsiteX146" fmla="*/ 4086970 w 4794443"/>
                  <a:gd name="connsiteY146" fmla="*/ 2377825 h 3968086"/>
                  <a:gd name="connsiteX147" fmla="*/ 4102873 w 4794443"/>
                  <a:gd name="connsiteY147" fmla="*/ 2353971 h 3968086"/>
                  <a:gd name="connsiteX148" fmla="*/ 4110824 w 4794443"/>
                  <a:gd name="connsiteY148" fmla="*/ 2322166 h 3968086"/>
                  <a:gd name="connsiteX149" fmla="*/ 4126727 w 4794443"/>
                  <a:gd name="connsiteY149" fmla="*/ 2075676 h 3968086"/>
                  <a:gd name="connsiteX150" fmla="*/ 4158532 w 4794443"/>
                  <a:gd name="connsiteY150" fmla="*/ 2043871 h 3968086"/>
                  <a:gd name="connsiteX151" fmla="*/ 4206240 w 4794443"/>
                  <a:gd name="connsiteY151" fmla="*/ 2012065 h 3968086"/>
                  <a:gd name="connsiteX152" fmla="*/ 4238045 w 4794443"/>
                  <a:gd name="connsiteY152" fmla="*/ 2004114 h 3968086"/>
                  <a:gd name="connsiteX153" fmla="*/ 4261899 w 4794443"/>
                  <a:gd name="connsiteY153" fmla="*/ 1996163 h 3968086"/>
                  <a:gd name="connsiteX154" fmla="*/ 4444779 w 4794443"/>
                  <a:gd name="connsiteY154" fmla="*/ 1980260 h 3968086"/>
                  <a:gd name="connsiteX155" fmla="*/ 4436828 w 4794443"/>
                  <a:gd name="connsiteY155" fmla="*/ 1956406 h 3968086"/>
                  <a:gd name="connsiteX156" fmla="*/ 4428877 w 4794443"/>
                  <a:gd name="connsiteY156" fmla="*/ 1797380 h 3968086"/>
                  <a:gd name="connsiteX157" fmla="*/ 4452730 w 4794443"/>
                  <a:gd name="connsiteY157" fmla="*/ 1789429 h 3968086"/>
                  <a:gd name="connsiteX158" fmla="*/ 4484536 w 4794443"/>
                  <a:gd name="connsiteY158" fmla="*/ 1773526 h 3968086"/>
                  <a:gd name="connsiteX159" fmla="*/ 4786685 w 4794443"/>
                  <a:gd name="connsiteY159" fmla="*/ 1781478 h 3968086"/>
                  <a:gd name="connsiteX160" fmla="*/ 4778734 w 4794443"/>
                  <a:gd name="connsiteY160" fmla="*/ 1725818 h 3968086"/>
                  <a:gd name="connsiteX161" fmla="*/ 4754880 w 4794443"/>
                  <a:gd name="connsiteY161" fmla="*/ 1701964 h 3968086"/>
                  <a:gd name="connsiteX162" fmla="*/ 4723075 w 4794443"/>
                  <a:gd name="connsiteY162" fmla="*/ 1654257 h 3968086"/>
                  <a:gd name="connsiteX163" fmla="*/ 4707172 w 4794443"/>
                  <a:gd name="connsiteY163" fmla="*/ 1622451 h 3968086"/>
                  <a:gd name="connsiteX164" fmla="*/ 4587903 w 4794443"/>
                  <a:gd name="connsiteY164" fmla="*/ 1503182 h 3968086"/>
                  <a:gd name="connsiteX165" fmla="*/ 4373217 w 4794443"/>
                  <a:gd name="connsiteY165" fmla="*/ 1216935 h 3968086"/>
                  <a:gd name="connsiteX166" fmla="*/ 4222143 w 4794443"/>
                  <a:gd name="connsiteY166" fmla="*/ 1073811 h 3968086"/>
                  <a:gd name="connsiteX167" fmla="*/ 4150581 w 4794443"/>
                  <a:gd name="connsiteY167" fmla="*/ 994298 h 3968086"/>
                  <a:gd name="connsiteX168" fmla="*/ 4039263 w 4794443"/>
                  <a:gd name="connsiteY168" fmla="*/ 914785 h 3968086"/>
                  <a:gd name="connsiteX169" fmla="*/ 3816626 w 4794443"/>
                  <a:gd name="connsiteY169" fmla="*/ 739857 h 3968086"/>
                  <a:gd name="connsiteX170" fmla="*/ 3729162 w 4794443"/>
                  <a:gd name="connsiteY170" fmla="*/ 708051 h 3968086"/>
                  <a:gd name="connsiteX171" fmla="*/ 3673503 w 4794443"/>
                  <a:gd name="connsiteY171" fmla="*/ 692149 h 3968086"/>
                  <a:gd name="connsiteX172" fmla="*/ 3601941 w 4794443"/>
                  <a:gd name="connsiteY172" fmla="*/ 652392 h 3968086"/>
                  <a:gd name="connsiteX173" fmla="*/ 3538330 w 4794443"/>
                  <a:gd name="connsiteY173" fmla="*/ 620587 h 3968086"/>
                  <a:gd name="connsiteX174" fmla="*/ 3474720 w 4794443"/>
                  <a:gd name="connsiteY174" fmla="*/ 572879 h 3968086"/>
                  <a:gd name="connsiteX175" fmla="*/ 3442915 w 4794443"/>
                  <a:gd name="connsiteY175" fmla="*/ 556977 h 3968086"/>
                  <a:gd name="connsiteX176" fmla="*/ 3371353 w 4794443"/>
                  <a:gd name="connsiteY176" fmla="*/ 493366 h 3968086"/>
                  <a:gd name="connsiteX177" fmla="*/ 3204376 w 4794443"/>
                  <a:gd name="connsiteY177" fmla="*/ 382048 h 3968086"/>
                  <a:gd name="connsiteX178" fmla="*/ 3069204 w 4794443"/>
                  <a:gd name="connsiteY178" fmla="*/ 262778 h 3968086"/>
                  <a:gd name="connsiteX179" fmla="*/ 2981739 w 4794443"/>
                  <a:gd name="connsiteY179" fmla="*/ 175314 h 3968086"/>
                  <a:gd name="connsiteX180" fmla="*/ 2934031 w 4794443"/>
                  <a:gd name="connsiteY180" fmla="*/ 135558 h 3968086"/>
                  <a:gd name="connsiteX181" fmla="*/ 2838616 w 4794443"/>
                  <a:gd name="connsiteY181" fmla="*/ 79898 h 3968086"/>
                  <a:gd name="connsiteX182" fmla="*/ 2798859 w 4794443"/>
                  <a:gd name="connsiteY182" fmla="*/ 71947 h 3968086"/>
                  <a:gd name="connsiteX183" fmla="*/ 2719346 w 4794443"/>
                  <a:gd name="connsiteY183" fmla="*/ 48093 h 3968086"/>
                  <a:gd name="connsiteX184" fmla="*/ 2655736 w 4794443"/>
                  <a:gd name="connsiteY184" fmla="*/ 32191 h 3968086"/>
                  <a:gd name="connsiteX185" fmla="*/ 2449002 w 4794443"/>
                  <a:gd name="connsiteY185" fmla="*/ 8337 h 3968086"/>
                  <a:gd name="connsiteX186" fmla="*/ 2425148 w 4794443"/>
                  <a:gd name="connsiteY186" fmla="*/ 385 h 3968086"/>
                  <a:gd name="connsiteX187" fmla="*/ 2274073 w 4794443"/>
                  <a:gd name="connsiteY187" fmla="*/ 8337 h 3968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4794443" h="3968086">
                    <a:moveTo>
                      <a:pt x="2274073" y="8337"/>
                    </a:moveTo>
                    <a:cubicBezTo>
                      <a:pt x="2182633" y="9662"/>
                      <a:pt x="2018398" y="-9400"/>
                      <a:pt x="1876508" y="8337"/>
                    </a:cubicBezTo>
                    <a:cubicBezTo>
                      <a:pt x="1868191" y="9377"/>
                      <a:pt x="1874484" y="26264"/>
                      <a:pt x="1868557" y="32191"/>
                    </a:cubicBezTo>
                    <a:cubicBezTo>
                      <a:pt x="1862630" y="38118"/>
                      <a:pt x="1852654" y="37492"/>
                      <a:pt x="1844703" y="40142"/>
                    </a:cubicBezTo>
                    <a:cubicBezTo>
                      <a:pt x="1837123" y="62880"/>
                      <a:pt x="1833793" y="70837"/>
                      <a:pt x="1828800" y="95801"/>
                    </a:cubicBezTo>
                    <a:cubicBezTo>
                      <a:pt x="1825638" y="111610"/>
                      <a:pt x="1825482" y="128067"/>
                      <a:pt x="1820849" y="143509"/>
                    </a:cubicBezTo>
                    <a:cubicBezTo>
                      <a:pt x="1817443" y="154862"/>
                      <a:pt x="1810247" y="164712"/>
                      <a:pt x="1804946" y="175314"/>
                    </a:cubicBezTo>
                    <a:cubicBezTo>
                      <a:pt x="1802296" y="193867"/>
                      <a:pt x="1803400" y="213360"/>
                      <a:pt x="1796995" y="230973"/>
                    </a:cubicBezTo>
                    <a:cubicBezTo>
                      <a:pt x="1792466" y="243427"/>
                      <a:pt x="1780165" y="251540"/>
                      <a:pt x="1773141" y="262778"/>
                    </a:cubicBezTo>
                    <a:cubicBezTo>
                      <a:pt x="1766859" y="272830"/>
                      <a:pt x="1763119" y="284292"/>
                      <a:pt x="1757238" y="294584"/>
                    </a:cubicBezTo>
                    <a:cubicBezTo>
                      <a:pt x="1752497" y="302881"/>
                      <a:pt x="1746637" y="310487"/>
                      <a:pt x="1741336" y="318438"/>
                    </a:cubicBezTo>
                    <a:cubicBezTo>
                      <a:pt x="1738685" y="331690"/>
                      <a:pt x="1736662" y="345083"/>
                      <a:pt x="1733384" y="358194"/>
                    </a:cubicBezTo>
                    <a:cubicBezTo>
                      <a:pt x="1731351" y="366325"/>
                      <a:pt x="1726192" y="373701"/>
                      <a:pt x="1725433" y="382048"/>
                    </a:cubicBezTo>
                    <a:cubicBezTo>
                      <a:pt x="1720868" y="432269"/>
                      <a:pt x="1723490" y="483054"/>
                      <a:pt x="1717482" y="533123"/>
                    </a:cubicBezTo>
                    <a:cubicBezTo>
                      <a:pt x="1715485" y="549767"/>
                      <a:pt x="1701579" y="580831"/>
                      <a:pt x="1701579" y="580831"/>
                    </a:cubicBezTo>
                    <a:cubicBezTo>
                      <a:pt x="1704229" y="594083"/>
                      <a:pt x="1705817" y="607593"/>
                      <a:pt x="1709530" y="620587"/>
                    </a:cubicBezTo>
                    <a:cubicBezTo>
                      <a:pt x="1716438" y="644764"/>
                      <a:pt x="1725433" y="668295"/>
                      <a:pt x="1733384" y="692149"/>
                    </a:cubicBezTo>
                    <a:cubicBezTo>
                      <a:pt x="1736035" y="700100"/>
                      <a:pt x="1739303" y="707872"/>
                      <a:pt x="1741336" y="716003"/>
                    </a:cubicBezTo>
                    <a:cubicBezTo>
                      <a:pt x="1751320" y="755939"/>
                      <a:pt x="1745831" y="737441"/>
                      <a:pt x="1757238" y="771662"/>
                    </a:cubicBezTo>
                    <a:cubicBezTo>
                      <a:pt x="1746636" y="787565"/>
                      <a:pt x="1741336" y="808769"/>
                      <a:pt x="1725433" y="819370"/>
                    </a:cubicBezTo>
                    <a:cubicBezTo>
                      <a:pt x="1679594" y="849928"/>
                      <a:pt x="1723811" y="823473"/>
                      <a:pt x="1677725" y="843224"/>
                    </a:cubicBezTo>
                    <a:cubicBezTo>
                      <a:pt x="1666830" y="847893"/>
                      <a:pt x="1657692" y="857741"/>
                      <a:pt x="1645920" y="859126"/>
                    </a:cubicBezTo>
                    <a:cubicBezTo>
                      <a:pt x="1566776" y="868437"/>
                      <a:pt x="1486894" y="869728"/>
                      <a:pt x="1407381" y="875029"/>
                    </a:cubicBezTo>
                    <a:cubicBezTo>
                      <a:pt x="1391478" y="877679"/>
                      <a:pt x="1375762" y="881942"/>
                      <a:pt x="1359673" y="882980"/>
                    </a:cubicBezTo>
                    <a:cubicBezTo>
                      <a:pt x="1147784" y="896650"/>
                      <a:pt x="1198186" y="834985"/>
                      <a:pt x="1144988" y="914785"/>
                    </a:cubicBezTo>
                    <a:cubicBezTo>
                      <a:pt x="1142338" y="928037"/>
                      <a:pt x="1145936" y="944371"/>
                      <a:pt x="1137037" y="954542"/>
                    </a:cubicBezTo>
                    <a:cubicBezTo>
                      <a:pt x="1125329" y="967923"/>
                      <a:pt x="1106299" y="973093"/>
                      <a:pt x="1089329" y="978396"/>
                    </a:cubicBezTo>
                    <a:cubicBezTo>
                      <a:pt x="1063530" y="986458"/>
                      <a:pt x="1036038" y="987743"/>
                      <a:pt x="1009816" y="994298"/>
                    </a:cubicBezTo>
                    <a:cubicBezTo>
                      <a:pt x="885437" y="1025393"/>
                      <a:pt x="1071230" y="1002927"/>
                      <a:pt x="842838" y="1018152"/>
                    </a:cubicBezTo>
                    <a:cubicBezTo>
                      <a:pt x="832236" y="1023453"/>
                      <a:pt x="822131" y="1029893"/>
                      <a:pt x="811033" y="1034055"/>
                    </a:cubicBezTo>
                    <a:cubicBezTo>
                      <a:pt x="800801" y="1037892"/>
                      <a:pt x="781371" y="1031290"/>
                      <a:pt x="779228" y="1042006"/>
                    </a:cubicBezTo>
                    <a:cubicBezTo>
                      <a:pt x="771932" y="1078484"/>
                      <a:pt x="776083" y="1117817"/>
                      <a:pt x="787179" y="1153324"/>
                    </a:cubicBezTo>
                    <a:cubicBezTo>
                      <a:pt x="790714" y="1164638"/>
                      <a:pt x="808125" y="1164476"/>
                      <a:pt x="818984" y="1169227"/>
                    </a:cubicBezTo>
                    <a:cubicBezTo>
                      <a:pt x="936514" y="1220647"/>
                      <a:pt x="886868" y="1206690"/>
                      <a:pt x="1009816" y="1216935"/>
                    </a:cubicBezTo>
                    <a:cubicBezTo>
                      <a:pt x="1033268" y="1232570"/>
                      <a:pt x="1046364" y="1250310"/>
                      <a:pt x="1057524" y="1256691"/>
                    </a:cubicBezTo>
                    <a:cubicBezTo>
                      <a:pt x="1068684" y="1263072"/>
                      <a:pt x="1071474" y="1247269"/>
                      <a:pt x="1076775" y="1255220"/>
                    </a:cubicBezTo>
                    <a:cubicBezTo>
                      <a:pt x="1087377" y="1247269"/>
                      <a:pt x="1090969" y="1273304"/>
                      <a:pt x="1109207" y="1272593"/>
                    </a:cubicBezTo>
                    <a:cubicBezTo>
                      <a:pt x="1127445" y="1271882"/>
                      <a:pt x="1178915" y="1249629"/>
                      <a:pt x="1186204" y="1250954"/>
                    </a:cubicBezTo>
                    <a:cubicBezTo>
                      <a:pt x="1193493" y="1252279"/>
                      <a:pt x="1144988" y="1267293"/>
                      <a:pt x="1152939" y="1280545"/>
                    </a:cubicBezTo>
                    <a:cubicBezTo>
                      <a:pt x="1155589" y="1291147"/>
                      <a:pt x="1156585" y="1302306"/>
                      <a:pt x="1160890" y="1312351"/>
                    </a:cubicBezTo>
                    <a:cubicBezTo>
                      <a:pt x="1164654" y="1321134"/>
                      <a:pt x="1176793" y="1326648"/>
                      <a:pt x="1176793" y="1336204"/>
                    </a:cubicBezTo>
                    <a:cubicBezTo>
                      <a:pt x="1176793" y="1389477"/>
                      <a:pt x="1172207" y="1443173"/>
                      <a:pt x="1160890" y="1495231"/>
                    </a:cubicBezTo>
                    <a:cubicBezTo>
                      <a:pt x="1158903" y="1504370"/>
                      <a:pt x="1109217" y="1540723"/>
                      <a:pt x="1105231" y="1542938"/>
                    </a:cubicBezTo>
                    <a:cubicBezTo>
                      <a:pt x="1092754" y="1549870"/>
                      <a:pt x="1079266" y="1555163"/>
                      <a:pt x="1065475" y="1558841"/>
                    </a:cubicBezTo>
                    <a:cubicBezTo>
                      <a:pt x="950892" y="1589397"/>
                      <a:pt x="874473" y="1578340"/>
                      <a:pt x="739471" y="1582695"/>
                    </a:cubicBezTo>
                    <a:cubicBezTo>
                      <a:pt x="731520" y="1587996"/>
                      <a:pt x="724401" y="1594834"/>
                      <a:pt x="715617" y="1598598"/>
                    </a:cubicBezTo>
                    <a:cubicBezTo>
                      <a:pt x="705573" y="1602903"/>
                      <a:pt x="694044" y="1602712"/>
                      <a:pt x="683812" y="1606549"/>
                    </a:cubicBezTo>
                    <a:cubicBezTo>
                      <a:pt x="672714" y="1610711"/>
                      <a:pt x="662609" y="1617150"/>
                      <a:pt x="652007" y="1622451"/>
                    </a:cubicBezTo>
                    <a:cubicBezTo>
                      <a:pt x="644056" y="1630402"/>
                      <a:pt x="638211" y="1641276"/>
                      <a:pt x="628153" y="1646305"/>
                    </a:cubicBezTo>
                    <a:cubicBezTo>
                      <a:pt x="616065" y="1652349"/>
                      <a:pt x="601590" y="1651325"/>
                      <a:pt x="588397" y="1654257"/>
                    </a:cubicBezTo>
                    <a:cubicBezTo>
                      <a:pt x="577729" y="1656628"/>
                      <a:pt x="567099" y="1659206"/>
                      <a:pt x="556591" y="1662208"/>
                    </a:cubicBezTo>
                    <a:cubicBezTo>
                      <a:pt x="548532" y="1664510"/>
                      <a:pt x="541108" y="1669751"/>
                      <a:pt x="532737" y="1670159"/>
                    </a:cubicBezTo>
                    <a:cubicBezTo>
                      <a:pt x="432105" y="1675068"/>
                      <a:pt x="331304" y="1675460"/>
                      <a:pt x="230588" y="1678111"/>
                    </a:cubicBezTo>
                    <a:cubicBezTo>
                      <a:pt x="201433" y="1683412"/>
                      <a:pt x="172485" y="1690009"/>
                      <a:pt x="143124" y="1694013"/>
                    </a:cubicBezTo>
                    <a:cubicBezTo>
                      <a:pt x="5448" y="1712786"/>
                      <a:pt x="98741" y="1691193"/>
                      <a:pt x="23854" y="1709916"/>
                    </a:cubicBezTo>
                    <a:cubicBezTo>
                      <a:pt x="18553" y="1717867"/>
                      <a:pt x="12225" y="1725223"/>
                      <a:pt x="7951" y="1733770"/>
                    </a:cubicBezTo>
                    <a:cubicBezTo>
                      <a:pt x="4203" y="1741267"/>
                      <a:pt x="0" y="1749243"/>
                      <a:pt x="0" y="1757624"/>
                    </a:cubicBezTo>
                    <a:cubicBezTo>
                      <a:pt x="0" y="1823938"/>
                      <a:pt x="3226" y="1890261"/>
                      <a:pt x="7951" y="1956406"/>
                    </a:cubicBezTo>
                    <a:cubicBezTo>
                      <a:pt x="8548" y="1964766"/>
                      <a:pt x="10384" y="1973952"/>
                      <a:pt x="15903" y="1980260"/>
                    </a:cubicBezTo>
                    <a:cubicBezTo>
                      <a:pt x="29534" y="1995839"/>
                      <a:pt x="49762" y="2004630"/>
                      <a:pt x="63610" y="2020017"/>
                    </a:cubicBezTo>
                    <a:cubicBezTo>
                      <a:pt x="73948" y="2031504"/>
                      <a:pt x="78191" y="2047410"/>
                      <a:pt x="87464" y="2059773"/>
                    </a:cubicBezTo>
                    <a:cubicBezTo>
                      <a:pt x="94211" y="2068769"/>
                      <a:pt x="104414" y="2074751"/>
                      <a:pt x="111318" y="2083627"/>
                    </a:cubicBezTo>
                    <a:cubicBezTo>
                      <a:pt x="123052" y="2098714"/>
                      <a:pt x="128839" y="2118637"/>
                      <a:pt x="143124" y="2131335"/>
                    </a:cubicBezTo>
                    <a:cubicBezTo>
                      <a:pt x="153792" y="2140817"/>
                      <a:pt x="170578" y="2140001"/>
                      <a:pt x="182880" y="2147238"/>
                    </a:cubicBezTo>
                    <a:cubicBezTo>
                      <a:pt x="215828" y="2166619"/>
                      <a:pt x="245518" y="2191182"/>
                      <a:pt x="278296" y="2210848"/>
                    </a:cubicBezTo>
                    <a:cubicBezTo>
                      <a:pt x="285483" y="2215160"/>
                      <a:pt x="294491" y="2215395"/>
                      <a:pt x="302150" y="2218799"/>
                    </a:cubicBezTo>
                    <a:cubicBezTo>
                      <a:pt x="318397" y="2226020"/>
                      <a:pt x="333148" y="2236577"/>
                      <a:pt x="349857" y="2242653"/>
                    </a:cubicBezTo>
                    <a:cubicBezTo>
                      <a:pt x="362558" y="2247272"/>
                      <a:pt x="376503" y="2247326"/>
                      <a:pt x="389614" y="2250604"/>
                    </a:cubicBezTo>
                    <a:cubicBezTo>
                      <a:pt x="397745" y="2252637"/>
                      <a:pt x="405517" y="2255905"/>
                      <a:pt x="413468" y="2258556"/>
                    </a:cubicBezTo>
                    <a:cubicBezTo>
                      <a:pt x="426055" y="2277438"/>
                      <a:pt x="438426" y="2296951"/>
                      <a:pt x="453224" y="2314215"/>
                    </a:cubicBezTo>
                    <a:cubicBezTo>
                      <a:pt x="505562" y="2375275"/>
                      <a:pt x="447368" y="2285551"/>
                      <a:pt x="524786" y="2401679"/>
                    </a:cubicBezTo>
                    <a:cubicBezTo>
                      <a:pt x="535388" y="2417582"/>
                      <a:pt x="546758" y="2432998"/>
                      <a:pt x="556591" y="2449387"/>
                    </a:cubicBezTo>
                    <a:cubicBezTo>
                      <a:pt x="562689" y="2459551"/>
                      <a:pt x="566212" y="2471141"/>
                      <a:pt x="572494" y="2481192"/>
                    </a:cubicBezTo>
                    <a:cubicBezTo>
                      <a:pt x="591995" y="2512393"/>
                      <a:pt x="609035" y="2525685"/>
                      <a:pt x="636104" y="2552754"/>
                    </a:cubicBezTo>
                    <a:cubicBezTo>
                      <a:pt x="642054" y="2570604"/>
                      <a:pt x="652038" y="2602108"/>
                      <a:pt x="659958" y="2616364"/>
                    </a:cubicBezTo>
                    <a:cubicBezTo>
                      <a:pt x="666394" y="2627949"/>
                      <a:pt x="675861" y="2637568"/>
                      <a:pt x="683812" y="2648170"/>
                    </a:cubicBezTo>
                    <a:cubicBezTo>
                      <a:pt x="686463" y="2658772"/>
                      <a:pt x="687927" y="2669743"/>
                      <a:pt x="691764" y="2679975"/>
                    </a:cubicBezTo>
                    <a:cubicBezTo>
                      <a:pt x="695926" y="2691073"/>
                      <a:pt x="704260" y="2700427"/>
                      <a:pt x="707666" y="2711780"/>
                    </a:cubicBezTo>
                    <a:cubicBezTo>
                      <a:pt x="712298" y="2727222"/>
                      <a:pt x="710519" y="2744193"/>
                      <a:pt x="715617" y="2759488"/>
                    </a:cubicBezTo>
                    <a:cubicBezTo>
                      <a:pt x="718639" y="2768554"/>
                      <a:pt x="726779" y="2775045"/>
                      <a:pt x="731520" y="2783342"/>
                    </a:cubicBezTo>
                    <a:cubicBezTo>
                      <a:pt x="766448" y="2844464"/>
                      <a:pt x="725667" y="2786139"/>
                      <a:pt x="771277" y="2846952"/>
                    </a:cubicBezTo>
                    <a:cubicBezTo>
                      <a:pt x="773927" y="2857554"/>
                      <a:pt x="773806" y="2869270"/>
                      <a:pt x="779228" y="2878758"/>
                    </a:cubicBezTo>
                    <a:cubicBezTo>
                      <a:pt x="784807" y="2888521"/>
                      <a:pt x="796178" y="2893735"/>
                      <a:pt x="803082" y="2902611"/>
                    </a:cubicBezTo>
                    <a:cubicBezTo>
                      <a:pt x="814816" y="2917698"/>
                      <a:pt x="824285" y="2934416"/>
                      <a:pt x="834887" y="2950319"/>
                    </a:cubicBezTo>
                    <a:lnTo>
                      <a:pt x="834887" y="2950319"/>
                    </a:lnTo>
                    <a:cubicBezTo>
                      <a:pt x="871412" y="3035544"/>
                      <a:pt x="839558" y="2980247"/>
                      <a:pt x="898497" y="3045735"/>
                    </a:cubicBezTo>
                    <a:cubicBezTo>
                      <a:pt x="909850" y="3058349"/>
                      <a:pt x="920889" y="3071370"/>
                      <a:pt x="930303" y="3085491"/>
                    </a:cubicBezTo>
                    <a:cubicBezTo>
                      <a:pt x="936878" y="3095353"/>
                      <a:pt x="937824" y="3108915"/>
                      <a:pt x="946205" y="3117297"/>
                    </a:cubicBezTo>
                    <a:cubicBezTo>
                      <a:pt x="970206" y="3141298"/>
                      <a:pt x="1001717" y="3156906"/>
                      <a:pt x="1025718" y="3180907"/>
                    </a:cubicBezTo>
                    <a:cubicBezTo>
                      <a:pt x="1041621" y="3196810"/>
                      <a:pt x="1055865" y="3214566"/>
                      <a:pt x="1073426" y="3228615"/>
                    </a:cubicBezTo>
                    <a:cubicBezTo>
                      <a:pt x="1082682" y="3236020"/>
                      <a:pt x="1094869" y="3238762"/>
                      <a:pt x="1105231" y="3244518"/>
                    </a:cubicBezTo>
                    <a:cubicBezTo>
                      <a:pt x="1118741" y="3252023"/>
                      <a:pt x="1133027" y="3258585"/>
                      <a:pt x="1144988" y="3268371"/>
                    </a:cubicBezTo>
                    <a:cubicBezTo>
                      <a:pt x="1162394" y="3282612"/>
                      <a:pt x="1174704" y="3302585"/>
                      <a:pt x="1192696" y="3316079"/>
                    </a:cubicBezTo>
                    <a:cubicBezTo>
                      <a:pt x="1203298" y="3324030"/>
                      <a:pt x="1215130" y="3330562"/>
                      <a:pt x="1224501" y="3339933"/>
                    </a:cubicBezTo>
                    <a:cubicBezTo>
                      <a:pt x="1246548" y="3361980"/>
                      <a:pt x="1246243" y="3378281"/>
                      <a:pt x="1272209" y="3395592"/>
                    </a:cubicBezTo>
                    <a:cubicBezTo>
                      <a:pt x="1279183" y="3400241"/>
                      <a:pt x="1288112" y="3400893"/>
                      <a:pt x="1296063" y="3403544"/>
                    </a:cubicBezTo>
                    <a:lnTo>
                      <a:pt x="1359673" y="3467154"/>
                    </a:lnTo>
                    <a:cubicBezTo>
                      <a:pt x="1378226" y="3485707"/>
                      <a:pt x="1391864" y="3511079"/>
                      <a:pt x="1415332" y="3522813"/>
                    </a:cubicBezTo>
                    <a:cubicBezTo>
                      <a:pt x="1488034" y="3559165"/>
                      <a:pt x="1398895" y="3512951"/>
                      <a:pt x="1494845" y="3570521"/>
                    </a:cubicBezTo>
                    <a:cubicBezTo>
                      <a:pt x="1505009" y="3576619"/>
                      <a:pt x="1516359" y="3580543"/>
                      <a:pt x="1526650" y="3586424"/>
                    </a:cubicBezTo>
                    <a:cubicBezTo>
                      <a:pt x="1569357" y="3610828"/>
                      <a:pt x="1530072" y="3597218"/>
                      <a:pt x="1582310" y="3610278"/>
                    </a:cubicBezTo>
                    <a:cubicBezTo>
                      <a:pt x="1627877" y="3640655"/>
                      <a:pt x="1590413" y="3618289"/>
                      <a:pt x="1669774" y="3650034"/>
                    </a:cubicBezTo>
                    <a:cubicBezTo>
                      <a:pt x="1797775" y="3701235"/>
                      <a:pt x="1636821" y="3646197"/>
                      <a:pt x="1852654" y="3713644"/>
                    </a:cubicBezTo>
                    <a:cubicBezTo>
                      <a:pt x="1860605" y="3718945"/>
                      <a:pt x="1867724" y="3725783"/>
                      <a:pt x="1876508" y="3729547"/>
                    </a:cubicBezTo>
                    <a:cubicBezTo>
                      <a:pt x="1886552" y="3733852"/>
                      <a:pt x="1897612" y="3735284"/>
                      <a:pt x="1908313" y="3737498"/>
                    </a:cubicBezTo>
                    <a:lnTo>
                      <a:pt x="2107096" y="3777255"/>
                    </a:lnTo>
                    <a:cubicBezTo>
                      <a:pt x="2117698" y="3782556"/>
                      <a:pt x="2128110" y="3788253"/>
                      <a:pt x="2138901" y="3793158"/>
                    </a:cubicBezTo>
                    <a:cubicBezTo>
                      <a:pt x="2157277" y="3801511"/>
                      <a:pt x="2177369" y="3806432"/>
                      <a:pt x="2194560" y="3817011"/>
                    </a:cubicBezTo>
                    <a:cubicBezTo>
                      <a:pt x="2269533" y="3863148"/>
                      <a:pt x="2217670" y="3869896"/>
                      <a:pt x="2329732" y="3888573"/>
                    </a:cubicBezTo>
                    <a:cubicBezTo>
                      <a:pt x="2402974" y="3900780"/>
                      <a:pt x="2623440" y="3908791"/>
                      <a:pt x="2703444" y="3912427"/>
                    </a:cubicBezTo>
                    <a:cubicBezTo>
                      <a:pt x="2748501" y="3925679"/>
                      <a:pt x="2793171" y="3940329"/>
                      <a:pt x="2838616" y="3952184"/>
                    </a:cubicBezTo>
                    <a:cubicBezTo>
                      <a:pt x="2854216" y="3956254"/>
                      <a:pt x="2870213" y="3959538"/>
                      <a:pt x="2886324" y="3960135"/>
                    </a:cubicBezTo>
                    <a:cubicBezTo>
                      <a:pt x="3013485" y="3964844"/>
                      <a:pt x="3140765" y="3965436"/>
                      <a:pt x="3267986" y="3968086"/>
                    </a:cubicBezTo>
                    <a:lnTo>
                      <a:pt x="3721210" y="3960135"/>
                    </a:lnTo>
                    <a:cubicBezTo>
                      <a:pt x="3738100" y="3958474"/>
                      <a:pt x="3739439" y="3930561"/>
                      <a:pt x="3753016" y="3920378"/>
                    </a:cubicBezTo>
                    <a:cubicBezTo>
                      <a:pt x="3761758" y="3913821"/>
                      <a:pt x="3774219" y="3915077"/>
                      <a:pt x="3784821" y="3912427"/>
                    </a:cubicBezTo>
                    <a:cubicBezTo>
                      <a:pt x="3870596" y="3826652"/>
                      <a:pt x="3788091" y="3921010"/>
                      <a:pt x="3840480" y="3824963"/>
                    </a:cubicBezTo>
                    <a:cubicBezTo>
                      <a:pt x="3848607" y="3810064"/>
                      <a:pt x="3863680" y="3799834"/>
                      <a:pt x="3872285" y="3785206"/>
                    </a:cubicBezTo>
                    <a:cubicBezTo>
                      <a:pt x="3890314" y="3754556"/>
                      <a:pt x="3904090" y="3721596"/>
                      <a:pt x="3919993" y="3689791"/>
                    </a:cubicBezTo>
                    <a:cubicBezTo>
                      <a:pt x="3922643" y="3679189"/>
                      <a:pt x="3928275" y="3668908"/>
                      <a:pt x="3927944" y="3657985"/>
                    </a:cubicBezTo>
                    <a:cubicBezTo>
                      <a:pt x="3925335" y="3571893"/>
                      <a:pt x="3926531" y="3454966"/>
                      <a:pt x="3896139" y="3363787"/>
                    </a:cubicBezTo>
                    <a:cubicBezTo>
                      <a:pt x="3893489" y="3355836"/>
                      <a:pt x="3890490" y="3347992"/>
                      <a:pt x="3888188" y="3339933"/>
                    </a:cubicBezTo>
                    <a:cubicBezTo>
                      <a:pt x="3885186" y="3329426"/>
                      <a:pt x="3886794" y="3316870"/>
                      <a:pt x="3880237" y="3308128"/>
                    </a:cubicBezTo>
                    <a:cubicBezTo>
                      <a:pt x="3870054" y="3294551"/>
                      <a:pt x="3853732" y="3286925"/>
                      <a:pt x="3840480" y="3276323"/>
                    </a:cubicBezTo>
                    <a:cubicBezTo>
                      <a:pt x="3804927" y="3205215"/>
                      <a:pt x="3831165" y="3220208"/>
                      <a:pt x="3784821" y="3204761"/>
                    </a:cubicBezTo>
                    <a:cubicBezTo>
                      <a:pt x="3779520" y="3196810"/>
                      <a:pt x="3768918" y="3190463"/>
                      <a:pt x="3768918" y="3180907"/>
                    </a:cubicBezTo>
                    <a:cubicBezTo>
                      <a:pt x="3768918" y="3053723"/>
                      <a:pt x="3761570" y="3072659"/>
                      <a:pt x="3800724" y="3013930"/>
                    </a:cubicBezTo>
                    <a:cubicBezTo>
                      <a:pt x="3806025" y="2998027"/>
                      <a:pt x="3804773" y="2978075"/>
                      <a:pt x="3816626" y="2966222"/>
                    </a:cubicBezTo>
                    <a:cubicBezTo>
                      <a:pt x="3886316" y="2896532"/>
                      <a:pt x="3801032" y="2984934"/>
                      <a:pt x="3856383" y="2918514"/>
                    </a:cubicBezTo>
                    <a:cubicBezTo>
                      <a:pt x="3872729" y="2898899"/>
                      <a:pt x="3900898" y="2877176"/>
                      <a:pt x="3919993" y="2862855"/>
                    </a:cubicBezTo>
                    <a:cubicBezTo>
                      <a:pt x="3927638" y="2857121"/>
                      <a:pt x="3935299" y="2851226"/>
                      <a:pt x="3943847" y="2846952"/>
                    </a:cubicBezTo>
                    <a:cubicBezTo>
                      <a:pt x="3948787" y="2844482"/>
                      <a:pt x="3995078" y="2825849"/>
                      <a:pt x="4007457" y="2823098"/>
                    </a:cubicBezTo>
                    <a:cubicBezTo>
                      <a:pt x="4023195" y="2819601"/>
                      <a:pt x="4039262" y="2817797"/>
                      <a:pt x="4055165" y="2815147"/>
                    </a:cubicBezTo>
                    <a:cubicBezTo>
                      <a:pt x="4075258" y="2808449"/>
                      <a:pt x="4127475" y="2794876"/>
                      <a:pt x="4142630" y="2775391"/>
                    </a:cubicBezTo>
                    <a:cubicBezTo>
                      <a:pt x="4152921" y="2762159"/>
                      <a:pt x="4158532" y="2727683"/>
                      <a:pt x="4158532" y="2727683"/>
                    </a:cubicBezTo>
                    <a:cubicBezTo>
                      <a:pt x="4139885" y="2671741"/>
                      <a:pt x="4164154" y="2740802"/>
                      <a:pt x="4134678" y="2672024"/>
                    </a:cubicBezTo>
                    <a:cubicBezTo>
                      <a:pt x="4131376" y="2664320"/>
                      <a:pt x="4134357" y="2651638"/>
                      <a:pt x="4126727" y="2648170"/>
                    </a:cubicBezTo>
                    <a:cubicBezTo>
                      <a:pt x="4103860" y="2637776"/>
                      <a:pt x="4012687" y="2627951"/>
                      <a:pt x="3983604" y="2624316"/>
                    </a:cubicBezTo>
                    <a:cubicBezTo>
                      <a:pt x="3975653" y="2619015"/>
                      <a:pt x="3968297" y="2612687"/>
                      <a:pt x="3959750" y="2608413"/>
                    </a:cubicBezTo>
                    <a:cubicBezTo>
                      <a:pt x="3952253" y="2604665"/>
                      <a:pt x="3943744" y="2603405"/>
                      <a:pt x="3935896" y="2600462"/>
                    </a:cubicBezTo>
                    <a:cubicBezTo>
                      <a:pt x="3859834" y="2571939"/>
                      <a:pt x="3926429" y="2594655"/>
                      <a:pt x="3872285" y="2576608"/>
                    </a:cubicBezTo>
                    <a:cubicBezTo>
                      <a:pt x="3874936" y="2550104"/>
                      <a:pt x="3869561" y="2521498"/>
                      <a:pt x="3880237" y="2497095"/>
                    </a:cubicBezTo>
                    <a:cubicBezTo>
                      <a:pt x="3891451" y="2471464"/>
                      <a:pt x="3927610" y="2449610"/>
                      <a:pt x="3951798" y="2433484"/>
                    </a:cubicBezTo>
                    <a:cubicBezTo>
                      <a:pt x="3957099" y="2425533"/>
                      <a:pt x="3959404" y="2414372"/>
                      <a:pt x="3967701" y="2409631"/>
                    </a:cubicBezTo>
                    <a:cubicBezTo>
                      <a:pt x="3979435" y="2402926"/>
                      <a:pt x="3994264" y="2404611"/>
                      <a:pt x="4007457" y="2401679"/>
                    </a:cubicBezTo>
                    <a:cubicBezTo>
                      <a:pt x="4018125" y="2399308"/>
                      <a:pt x="4028796" y="2396868"/>
                      <a:pt x="4039263" y="2393728"/>
                    </a:cubicBezTo>
                    <a:cubicBezTo>
                      <a:pt x="4055319" y="2388911"/>
                      <a:pt x="4086970" y="2377825"/>
                      <a:pt x="4086970" y="2377825"/>
                    </a:cubicBezTo>
                    <a:cubicBezTo>
                      <a:pt x="4092271" y="2369874"/>
                      <a:pt x="4099109" y="2362755"/>
                      <a:pt x="4102873" y="2353971"/>
                    </a:cubicBezTo>
                    <a:cubicBezTo>
                      <a:pt x="4107178" y="2343927"/>
                      <a:pt x="4109891" y="2333054"/>
                      <a:pt x="4110824" y="2322166"/>
                    </a:cubicBezTo>
                    <a:cubicBezTo>
                      <a:pt x="4117855" y="2240133"/>
                      <a:pt x="4112815" y="2156826"/>
                      <a:pt x="4126727" y="2075676"/>
                    </a:cubicBezTo>
                    <a:cubicBezTo>
                      <a:pt x="4129260" y="2060899"/>
                      <a:pt x="4146824" y="2053237"/>
                      <a:pt x="4158532" y="2043871"/>
                    </a:cubicBezTo>
                    <a:cubicBezTo>
                      <a:pt x="4173456" y="2031931"/>
                      <a:pt x="4187698" y="2016700"/>
                      <a:pt x="4206240" y="2012065"/>
                    </a:cubicBezTo>
                    <a:cubicBezTo>
                      <a:pt x="4216842" y="2009415"/>
                      <a:pt x="4227538" y="2007116"/>
                      <a:pt x="4238045" y="2004114"/>
                    </a:cubicBezTo>
                    <a:cubicBezTo>
                      <a:pt x="4246104" y="2001812"/>
                      <a:pt x="4253573" y="1997124"/>
                      <a:pt x="4261899" y="1996163"/>
                    </a:cubicBezTo>
                    <a:cubicBezTo>
                      <a:pt x="4322686" y="1989149"/>
                      <a:pt x="4383819" y="1985561"/>
                      <a:pt x="4444779" y="1980260"/>
                    </a:cubicBezTo>
                    <a:cubicBezTo>
                      <a:pt x="4442129" y="1972309"/>
                      <a:pt x="4440576" y="1963903"/>
                      <a:pt x="4436828" y="1956406"/>
                    </a:cubicBezTo>
                    <a:cubicBezTo>
                      <a:pt x="4402503" y="1887757"/>
                      <a:pt x="4389119" y="1976290"/>
                      <a:pt x="4428877" y="1797380"/>
                    </a:cubicBezTo>
                    <a:cubicBezTo>
                      <a:pt x="4430695" y="1789198"/>
                      <a:pt x="4445027" y="1792730"/>
                      <a:pt x="4452730" y="1789429"/>
                    </a:cubicBezTo>
                    <a:cubicBezTo>
                      <a:pt x="4463625" y="1784760"/>
                      <a:pt x="4473934" y="1778827"/>
                      <a:pt x="4484536" y="1773526"/>
                    </a:cubicBezTo>
                    <a:cubicBezTo>
                      <a:pt x="4585252" y="1776177"/>
                      <a:pt x="4687233" y="1797605"/>
                      <a:pt x="4786685" y="1781478"/>
                    </a:cubicBezTo>
                    <a:cubicBezTo>
                      <a:pt x="4805185" y="1778478"/>
                      <a:pt x="4785694" y="1743219"/>
                      <a:pt x="4778734" y="1725818"/>
                    </a:cubicBezTo>
                    <a:cubicBezTo>
                      <a:pt x="4774558" y="1715377"/>
                      <a:pt x="4761784" y="1710840"/>
                      <a:pt x="4754880" y="1701964"/>
                    </a:cubicBezTo>
                    <a:cubicBezTo>
                      <a:pt x="4743146" y="1686878"/>
                      <a:pt x="4731622" y="1671352"/>
                      <a:pt x="4723075" y="1654257"/>
                    </a:cubicBezTo>
                    <a:cubicBezTo>
                      <a:pt x="4717774" y="1643655"/>
                      <a:pt x="4715076" y="1631285"/>
                      <a:pt x="4707172" y="1622451"/>
                    </a:cubicBezTo>
                    <a:cubicBezTo>
                      <a:pt x="4669682" y="1580551"/>
                      <a:pt x="4619091" y="1549963"/>
                      <a:pt x="4587903" y="1503182"/>
                    </a:cubicBezTo>
                    <a:cubicBezTo>
                      <a:pt x="4526350" y="1410853"/>
                      <a:pt x="4448133" y="1287909"/>
                      <a:pt x="4373217" y="1216935"/>
                    </a:cubicBezTo>
                    <a:cubicBezTo>
                      <a:pt x="4322859" y="1169227"/>
                      <a:pt x="4268548" y="1125372"/>
                      <a:pt x="4222143" y="1073811"/>
                    </a:cubicBezTo>
                    <a:cubicBezTo>
                      <a:pt x="4198289" y="1047307"/>
                      <a:pt x="4177489" y="1017696"/>
                      <a:pt x="4150581" y="994298"/>
                    </a:cubicBezTo>
                    <a:cubicBezTo>
                      <a:pt x="4116171" y="964376"/>
                      <a:pt x="4074705" y="943476"/>
                      <a:pt x="4039263" y="914785"/>
                    </a:cubicBezTo>
                    <a:cubicBezTo>
                      <a:pt x="3947610" y="840590"/>
                      <a:pt x="3972703" y="796614"/>
                      <a:pt x="3816626" y="739857"/>
                    </a:cubicBezTo>
                    <a:cubicBezTo>
                      <a:pt x="3787471" y="729255"/>
                      <a:pt x="3758593" y="717861"/>
                      <a:pt x="3729162" y="708051"/>
                    </a:cubicBezTo>
                    <a:cubicBezTo>
                      <a:pt x="3710857" y="701949"/>
                      <a:pt x="3691181" y="699883"/>
                      <a:pt x="3673503" y="692149"/>
                    </a:cubicBezTo>
                    <a:cubicBezTo>
                      <a:pt x="3648503" y="681211"/>
                      <a:pt x="3626058" y="665160"/>
                      <a:pt x="3601941" y="652392"/>
                    </a:cubicBezTo>
                    <a:cubicBezTo>
                      <a:pt x="3580990" y="641300"/>
                      <a:pt x="3557295" y="634811"/>
                      <a:pt x="3538330" y="620587"/>
                    </a:cubicBezTo>
                    <a:cubicBezTo>
                      <a:pt x="3517127" y="604684"/>
                      <a:pt x="3496773" y="587581"/>
                      <a:pt x="3474720" y="572879"/>
                    </a:cubicBezTo>
                    <a:cubicBezTo>
                      <a:pt x="3464858" y="566304"/>
                      <a:pt x="3452310" y="564204"/>
                      <a:pt x="3442915" y="556977"/>
                    </a:cubicBezTo>
                    <a:cubicBezTo>
                      <a:pt x="3417618" y="537518"/>
                      <a:pt x="3397090" y="512240"/>
                      <a:pt x="3371353" y="493366"/>
                    </a:cubicBezTo>
                    <a:cubicBezTo>
                      <a:pt x="3317410" y="453807"/>
                      <a:pt x="3248818" y="432045"/>
                      <a:pt x="3204376" y="382048"/>
                    </a:cubicBezTo>
                    <a:cubicBezTo>
                      <a:pt x="3121719" y="289059"/>
                      <a:pt x="3167320" y="328190"/>
                      <a:pt x="3069204" y="262778"/>
                    </a:cubicBezTo>
                    <a:cubicBezTo>
                      <a:pt x="3006272" y="168384"/>
                      <a:pt x="3074994" y="259244"/>
                      <a:pt x="2981739" y="175314"/>
                    </a:cubicBezTo>
                    <a:cubicBezTo>
                      <a:pt x="2930771" y="129442"/>
                      <a:pt x="2984425" y="152355"/>
                      <a:pt x="2934031" y="135558"/>
                    </a:cubicBezTo>
                    <a:cubicBezTo>
                      <a:pt x="2896584" y="107472"/>
                      <a:pt x="2890246" y="99756"/>
                      <a:pt x="2838616" y="79898"/>
                    </a:cubicBezTo>
                    <a:cubicBezTo>
                      <a:pt x="2826002" y="75046"/>
                      <a:pt x="2812111" y="74597"/>
                      <a:pt x="2798859" y="71947"/>
                    </a:cubicBezTo>
                    <a:cubicBezTo>
                      <a:pt x="2745356" y="45195"/>
                      <a:pt x="2788645" y="62942"/>
                      <a:pt x="2719346" y="48093"/>
                    </a:cubicBezTo>
                    <a:cubicBezTo>
                      <a:pt x="2697975" y="43514"/>
                      <a:pt x="2655736" y="32191"/>
                      <a:pt x="2655736" y="32191"/>
                    </a:cubicBezTo>
                    <a:cubicBezTo>
                      <a:pt x="2568603" y="-11376"/>
                      <a:pt x="2651135" y="24508"/>
                      <a:pt x="2449002" y="8337"/>
                    </a:cubicBezTo>
                    <a:cubicBezTo>
                      <a:pt x="2440647" y="7669"/>
                      <a:pt x="2433523" y="720"/>
                      <a:pt x="2425148" y="385"/>
                    </a:cubicBezTo>
                    <a:cubicBezTo>
                      <a:pt x="2366885" y="-1946"/>
                      <a:pt x="2365513" y="7012"/>
                      <a:pt x="2274073" y="83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798859" y="2918129"/>
                <a:ext cx="906449" cy="2146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613427" y="3693429"/>
                <a:ext cx="906449" cy="2146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flipV="1">
                <a:off x="5702412" y="3968173"/>
                <a:ext cx="475753" cy="117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연결선 21"/>
            <p:cNvCxnSpPr/>
            <p:nvPr/>
          </p:nvCxnSpPr>
          <p:spPr>
            <a:xfrm>
              <a:off x="3748441" y="971434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229309" y="971434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704426" y="1052545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179544" y="971434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9654660" y="949805"/>
              <a:ext cx="0" cy="5479200"/>
            </a:xfrm>
            <a:prstGeom prst="line">
              <a:avLst/>
            </a:prstGeom>
            <a:ln w="12700"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1138402" y="971434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3900841" y="1149712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802247" y="-1095490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5940288" y="-141659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301804" y="316730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rot="5400000">
              <a:off x="5702412" y="791125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5400000">
              <a:off x="5705518" y="1258140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400000">
              <a:off x="6802247" y="-1554343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5400000">
              <a:off x="6802247" y="-2023372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rot="5400000">
              <a:off x="6709549" y="-2495145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rot="5400000">
              <a:off x="6821145" y="-2960467"/>
              <a:ext cx="0" cy="90000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2276369" y="949805"/>
              <a:ext cx="0" cy="547920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576073" y="6068330"/>
            <a:ext cx="10726174" cy="646331"/>
          </a:xfrm>
          <a:prstGeom prst="rect">
            <a:avLst/>
          </a:prstGeom>
          <a:solidFill>
            <a:srgbClr val="E871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같은 군집에 있는 미용에 관심이 있는 타겟은 쇼핑몰과 관련된 영상 주제를 함께 볼 확률이 높음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반면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미용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  <a:r>
              <a:rPr lang="en-US" altLang="ko-KR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다른 군집에 있는 독서와 관련된 영상 주제는 함께 볼 확률이 낮음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78768" y="1520557"/>
            <a:ext cx="10310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F563E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쇼핑몰</a:t>
            </a:r>
            <a:r>
              <a:rPr lang="en-US" altLang="ko-KR" dirty="0"/>
              <a:t>(</a:t>
            </a:r>
            <a:r>
              <a:rPr lang="ko-KR" altLang="en-US" dirty="0"/>
              <a:t>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368151" y="3757186"/>
            <a:ext cx="8515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A3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독서</a:t>
            </a:r>
            <a:r>
              <a:rPr lang="en-US" altLang="ko-KR" sz="1600" dirty="0">
                <a:solidFill>
                  <a:srgbClr val="00BA3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00BA3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</a:t>
            </a:r>
            <a:r>
              <a:rPr lang="en-US" altLang="ko-KR" sz="1600" dirty="0">
                <a:solidFill>
                  <a:srgbClr val="00BA3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solidFill>
                <a:srgbClr val="00BA38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37426" y="1510409"/>
            <a:ext cx="139012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563E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미용</a:t>
            </a:r>
            <a:r>
              <a:rPr lang="en-US" altLang="ko-KR" sz="1600" dirty="0">
                <a:solidFill>
                  <a:srgbClr val="F563E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F563E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  <a:r>
              <a:rPr lang="en-US" altLang="ko-KR" sz="1600" dirty="0">
                <a:solidFill>
                  <a:srgbClr val="F563E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600" dirty="0">
              <a:solidFill>
                <a:srgbClr val="F563E3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252180" y="3208849"/>
            <a:ext cx="1947672" cy="621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 flipV="1">
            <a:off x="3193251" y="3185676"/>
            <a:ext cx="1947672" cy="621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9FC735-E858-4B90-8121-48B1F0F57434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FC7FEE-5DCD-4119-BA61-550B62F89BA2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54F96-5911-4E3E-84E1-9639B9C2818E}"/>
              </a:ext>
            </a:extLst>
          </p:cNvPr>
          <p:cNvSpPr/>
          <p:nvPr/>
        </p:nvSpPr>
        <p:spPr>
          <a:xfrm>
            <a:off x="0" y="3273311"/>
            <a:ext cx="228730" cy="55707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4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2409 0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36068 0.00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3520" y="3721608"/>
            <a:ext cx="3341167" cy="2733286"/>
            <a:chOff x="5303520" y="3721608"/>
            <a:chExt cx="3341167" cy="273328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45588" t="47288" r="29125" b="7802"/>
            <a:stretch/>
          </p:blipFill>
          <p:spPr>
            <a:xfrm>
              <a:off x="5561635" y="3729982"/>
              <a:ext cx="3083052" cy="2724912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5303520" y="3721608"/>
              <a:ext cx="1267081" cy="1220294"/>
            </a:xfrm>
            <a:custGeom>
              <a:avLst/>
              <a:gdLst>
                <a:gd name="connsiteX0" fmla="*/ 1234440 w 1267081"/>
                <a:gd name="connsiteY0" fmla="*/ 54864 h 1220294"/>
                <a:gd name="connsiteX1" fmla="*/ 1252728 w 1267081"/>
                <a:gd name="connsiteY1" fmla="*/ 173736 h 1220294"/>
                <a:gd name="connsiteX2" fmla="*/ 1216152 w 1267081"/>
                <a:gd name="connsiteY2" fmla="*/ 201168 h 1220294"/>
                <a:gd name="connsiteX3" fmla="*/ 1197864 w 1267081"/>
                <a:gd name="connsiteY3" fmla="*/ 228600 h 1220294"/>
                <a:gd name="connsiteX4" fmla="*/ 1106424 w 1267081"/>
                <a:gd name="connsiteY4" fmla="*/ 237744 h 1220294"/>
                <a:gd name="connsiteX5" fmla="*/ 996696 w 1267081"/>
                <a:gd name="connsiteY5" fmla="*/ 228600 h 1220294"/>
                <a:gd name="connsiteX6" fmla="*/ 969264 w 1267081"/>
                <a:gd name="connsiteY6" fmla="*/ 201168 h 1220294"/>
                <a:gd name="connsiteX7" fmla="*/ 960120 w 1267081"/>
                <a:gd name="connsiteY7" fmla="*/ 173736 h 1220294"/>
                <a:gd name="connsiteX8" fmla="*/ 859536 w 1267081"/>
                <a:gd name="connsiteY8" fmla="*/ 164592 h 1220294"/>
                <a:gd name="connsiteX9" fmla="*/ 832104 w 1267081"/>
                <a:gd name="connsiteY9" fmla="*/ 219456 h 1220294"/>
                <a:gd name="connsiteX10" fmla="*/ 841248 w 1267081"/>
                <a:gd name="connsiteY10" fmla="*/ 265176 h 1220294"/>
                <a:gd name="connsiteX11" fmla="*/ 896112 w 1267081"/>
                <a:gd name="connsiteY11" fmla="*/ 320040 h 1220294"/>
                <a:gd name="connsiteX12" fmla="*/ 923544 w 1267081"/>
                <a:gd name="connsiteY12" fmla="*/ 338328 h 1220294"/>
                <a:gd name="connsiteX13" fmla="*/ 905256 w 1267081"/>
                <a:gd name="connsiteY13" fmla="*/ 402336 h 1220294"/>
                <a:gd name="connsiteX14" fmla="*/ 850392 w 1267081"/>
                <a:gd name="connsiteY14" fmla="*/ 466344 h 1220294"/>
                <a:gd name="connsiteX15" fmla="*/ 804672 w 1267081"/>
                <a:gd name="connsiteY15" fmla="*/ 475488 h 1220294"/>
                <a:gd name="connsiteX16" fmla="*/ 512064 w 1267081"/>
                <a:gd name="connsiteY16" fmla="*/ 493776 h 1220294"/>
                <a:gd name="connsiteX17" fmla="*/ 466344 w 1267081"/>
                <a:gd name="connsiteY17" fmla="*/ 512064 h 1220294"/>
                <a:gd name="connsiteX18" fmla="*/ 502920 w 1267081"/>
                <a:gd name="connsiteY18" fmla="*/ 630936 h 1220294"/>
                <a:gd name="connsiteX19" fmla="*/ 502920 w 1267081"/>
                <a:gd name="connsiteY19" fmla="*/ 694944 h 1220294"/>
                <a:gd name="connsiteX20" fmla="*/ 475488 w 1267081"/>
                <a:gd name="connsiteY20" fmla="*/ 704088 h 1220294"/>
                <a:gd name="connsiteX21" fmla="*/ 393192 w 1267081"/>
                <a:gd name="connsiteY21" fmla="*/ 777240 h 1220294"/>
                <a:gd name="connsiteX22" fmla="*/ 365760 w 1267081"/>
                <a:gd name="connsiteY22" fmla="*/ 786384 h 1220294"/>
                <a:gd name="connsiteX23" fmla="*/ 356616 w 1267081"/>
                <a:gd name="connsiteY23" fmla="*/ 813816 h 1220294"/>
                <a:gd name="connsiteX24" fmla="*/ 393192 w 1267081"/>
                <a:gd name="connsiteY24" fmla="*/ 978408 h 1220294"/>
                <a:gd name="connsiteX25" fmla="*/ 457200 w 1267081"/>
                <a:gd name="connsiteY25" fmla="*/ 987552 h 1220294"/>
                <a:gd name="connsiteX26" fmla="*/ 640080 w 1267081"/>
                <a:gd name="connsiteY26" fmla="*/ 1024128 h 1220294"/>
                <a:gd name="connsiteX27" fmla="*/ 630936 w 1267081"/>
                <a:gd name="connsiteY27" fmla="*/ 1124712 h 1220294"/>
                <a:gd name="connsiteX28" fmla="*/ 603504 w 1267081"/>
                <a:gd name="connsiteY28" fmla="*/ 1143000 h 1220294"/>
                <a:gd name="connsiteX29" fmla="*/ 548640 w 1267081"/>
                <a:gd name="connsiteY29" fmla="*/ 1188720 h 1220294"/>
                <a:gd name="connsiteX30" fmla="*/ 338328 w 1267081"/>
                <a:gd name="connsiteY30" fmla="*/ 1207008 h 1220294"/>
                <a:gd name="connsiteX31" fmla="*/ 54864 w 1267081"/>
                <a:gd name="connsiteY31" fmla="*/ 1170432 h 1220294"/>
                <a:gd name="connsiteX32" fmla="*/ 36576 w 1267081"/>
                <a:gd name="connsiteY32" fmla="*/ 1133856 h 1220294"/>
                <a:gd name="connsiteX33" fmla="*/ 27432 w 1267081"/>
                <a:gd name="connsiteY33" fmla="*/ 905256 h 1220294"/>
                <a:gd name="connsiteX34" fmla="*/ 0 w 1267081"/>
                <a:gd name="connsiteY34" fmla="*/ 813816 h 1220294"/>
                <a:gd name="connsiteX35" fmla="*/ 9144 w 1267081"/>
                <a:gd name="connsiteY35" fmla="*/ 329184 h 1220294"/>
                <a:gd name="connsiteX36" fmla="*/ 18288 w 1267081"/>
                <a:gd name="connsiteY36" fmla="*/ 265176 h 1220294"/>
                <a:gd name="connsiteX37" fmla="*/ 36576 w 1267081"/>
                <a:gd name="connsiteY37" fmla="*/ 0 h 1220294"/>
                <a:gd name="connsiteX38" fmla="*/ 877824 w 1267081"/>
                <a:gd name="connsiteY38" fmla="*/ 9144 h 1220294"/>
                <a:gd name="connsiteX39" fmla="*/ 905256 w 1267081"/>
                <a:gd name="connsiteY39" fmla="*/ 27432 h 1220294"/>
                <a:gd name="connsiteX40" fmla="*/ 978408 w 1267081"/>
                <a:gd name="connsiteY40" fmla="*/ 45720 h 1220294"/>
                <a:gd name="connsiteX41" fmla="*/ 1005840 w 1267081"/>
                <a:gd name="connsiteY41" fmla="*/ 54864 h 1220294"/>
                <a:gd name="connsiteX42" fmla="*/ 1051560 w 1267081"/>
                <a:gd name="connsiteY42" fmla="*/ 64008 h 1220294"/>
                <a:gd name="connsiteX43" fmla="*/ 1078992 w 1267081"/>
                <a:gd name="connsiteY43" fmla="*/ 73152 h 1220294"/>
                <a:gd name="connsiteX44" fmla="*/ 1234440 w 1267081"/>
                <a:gd name="connsiteY44" fmla="*/ 54864 h 1220294"/>
                <a:gd name="connsiteX0" fmla="*/ 1234440 w 1267081"/>
                <a:gd name="connsiteY0" fmla="*/ 54864 h 1220294"/>
                <a:gd name="connsiteX1" fmla="*/ 1252728 w 1267081"/>
                <a:gd name="connsiteY1" fmla="*/ 173736 h 1220294"/>
                <a:gd name="connsiteX2" fmla="*/ 1216152 w 1267081"/>
                <a:gd name="connsiteY2" fmla="*/ 201168 h 1220294"/>
                <a:gd name="connsiteX3" fmla="*/ 1197864 w 1267081"/>
                <a:gd name="connsiteY3" fmla="*/ 228600 h 1220294"/>
                <a:gd name="connsiteX4" fmla="*/ 1106424 w 1267081"/>
                <a:gd name="connsiteY4" fmla="*/ 237744 h 1220294"/>
                <a:gd name="connsiteX5" fmla="*/ 996696 w 1267081"/>
                <a:gd name="connsiteY5" fmla="*/ 228600 h 1220294"/>
                <a:gd name="connsiteX6" fmla="*/ 969264 w 1267081"/>
                <a:gd name="connsiteY6" fmla="*/ 201168 h 1220294"/>
                <a:gd name="connsiteX7" fmla="*/ 960120 w 1267081"/>
                <a:gd name="connsiteY7" fmla="*/ 173736 h 1220294"/>
                <a:gd name="connsiteX8" fmla="*/ 859536 w 1267081"/>
                <a:gd name="connsiteY8" fmla="*/ 164592 h 1220294"/>
                <a:gd name="connsiteX9" fmla="*/ 832104 w 1267081"/>
                <a:gd name="connsiteY9" fmla="*/ 219456 h 1220294"/>
                <a:gd name="connsiteX10" fmla="*/ 883581 w 1267081"/>
                <a:gd name="connsiteY10" fmla="*/ 265176 h 1220294"/>
                <a:gd name="connsiteX11" fmla="*/ 896112 w 1267081"/>
                <a:gd name="connsiteY11" fmla="*/ 320040 h 1220294"/>
                <a:gd name="connsiteX12" fmla="*/ 923544 w 1267081"/>
                <a:gd name="connsiteY12" fmla="*/ 338328 h 1220294"/>
                <a:gd name="connsiteX13" fmla="*/ 905256 w 1267081"/>
                <a:gd name="connsiteY13" fmla="*/ 402336 h 1220294"/>
                <a:gd name="connsiteX14" fmla="*/ 850392 w 1267081"/>
                <a:gd name="connsiteY14" fmla="*/ 466344 h 1220294"/>
                <a:gd name="connsiteX15" fmla="*/ 804672 w 1267081"/>
                <a:gd name="connsiteY15" fmla="*/ 475488 h 1220294"/>
                <a:gd name="connsiteX16" fmla="*/ 512064 w 1267081"/>
                <a:gd name="connsiteY16" fmla="*/ 493776 h 1220294"/>
                <a:gd name="connsiteX17" fmla="*/ 466344 w 1267081"/>
                <a:gd name="connsiteY17" fmla="*/ 512064 h 1220294"/>
                <a:gd name="connsiteX18" fmla="*/ 502920 w 1267081"/>
                <a:gd name="connsiteY18" fmla="*/ 630936 h 1220294"/>
                <a:gd name="connsiteX19" fmla="*/ 502920 w 1267081"/>
                <a:gd name="connsiteY19" fmla="*/ 694944 h 1220294"/>
                <a:gd name="connsiteX20" fmla="*/ 475488 w 1267081"/>
                <a:gd name="connsiteY20" fmla="*/ 704088 h 1220294"/>
                <a:gd name="connsiteX21" fmla="*/ 393192 w 1267081"/>
                <a:gd name="connsiteY21" fmla="*/ 777240 h 1220294"/>
                <a:gd name="connsiteX22" fmla="*/ 365760 w 1267081"/>
                <a:gd name="connsiteY22" fmla="*/ 786384 h 1220294"/>
                <a:gd name="connsiteX23" fmla="*/ 356616 w 1267081"/>
                <a:gd name="connsiteY23" fmla="*/ 813816 h 1220294"/>
                <a:gd name="connsiteX24" fmla="*/ 393192 w 1267081"/>
                <a:gd name="connsiteY24" fmla="*/ 978408 h 1220294"/>
                <a:gd name="connsiteX25" fmla="*/ 457200 w 1267081"/>
                <a:gd name="connsiteY25" fmla="*/ 987552 h 1220294"/>
                <a:gd name="connsiteX26" fmla="*/ 640080 w 1267081"/>
                <a:gd name="connsiteY26" fmla="*/ 1024128 h 1220294"/>
                <a:gd name="connsiteX27" fmla="*/ 630936 w 1267081"/>
                <a:gd name="connsiteY27" fmla="*/ 1124712 h 1220294"/>
                <a:gd name="connsiteX28" fmla="*/ 603504 w 1267081"/>
                <a:gd name="connsiteY28" fmla="*/ 1143000 h 1220294"/>
                <a:gd name="connsiteX29" fmla="*/ 548640 w 1267081"/>
                <a:gd name="connsiteY29" fmla="*/ 1188720 h 1220294"/>
                <a:gd name="connsiteX30" fmla="*/ 338328 w 1267081"/>
                <a:gd name="connsiteY30" fmla="*/ 1207008 h 1220294"/>
                <a:gd name="connsiteX31" fmla="*/ 54864 w 1267081"/>
                <a:gd name="connsiteY31" fmla="*/ 1170432 h 1220294"/>
                <a:gd name="connsiteX32" fmla="*/ 36576 w 1267081"/>
                <a:gd name="connsiteY32" fmla="*/ 1133856 h 1220294"/>
                <a:gd name="connsiteX33" fmla="*/ 27432 w 1267081"/>
                <a:gd name="connsiteY33" fmla="*/ 905256 h 1220294"/>
                <a:gd name="connsiteX34" fmla="*/ 0 w 1267081"/>
                <a:gd name="connsiteY34" fmla="*/ 813816 h 1220294"/>
                <a:gd name="connsiteX35" fmla="*/ 9144 w 1267081"/>
                <a:gd name="connsiteY35" fmla="*/ 329184 h 1220294"/>
                <a:gd name="connsiteX36" fmla="*/ 18288 w 1267081"/>
                <a:gd name="connsiteY36" fmla="*/ 265176 h 1220294"/>
                <a:gd name="connsiteX37" fmla="*/ 36576 w 1267081"/>
                <a:gd name="connsiteY37" fmla="*/ 0 h 1220294"/>
                <a:gd name="connsiteX38" fmla="*/ 877824 w 1267081"/>
                <a:gd name="connsiteY38" fmla="*/ 9144 h 1220294"/>
                <a:gd name="connsiteX39" fmla="*/ 905256 w 1267081"/>
                <a:gd name="connsiteY39" fmla="*/ 27432 h 1220294"/>
                <a:gd name="connsiteX40" fmla="*/ 978408 w 1267081"/>
                <a:gd name="connsiteY40" fmla="*/ 45720 h 1220294"/>
                <a:gd name="connsiteX41" fmla="*/ 1005840 w 1267081"/>
                <a:gd name="connsiteY41" fmla="*/ 54864 h 1220294"/>
                <a:gd name="connsiteX42" fmla="*/ 1051560 w 1267081"/>
                <a:gd name="connsiteY42" fmla="*/ 64008 h 1220294"/>
                <a:gd name="connsiteX43" fmla="*/ 1078992 w 1267081"/>
                <a:gd name="connsiteY43" fmla="*/ 73152 h 1220294"/>
                <a:gd name="connsiteX44" fmla="*/ 1234440 w 1267081"/>
                <a:gd name="connsiteY44" fmla="*/ 54864 h 1220294"/>
                <a:gd name="connsiteX0" fmla="*/ 1234440 w 1267081"/>
                <a:gd name="connsiteY0" fmla="*/ 54864 h 1220294"/>
                <a:gd name="connsiteX1" fmla="*/ 1252728 w 1267081"/>
                <a:gd name="connsiteY1" fmla="*/ 173736 h 1220294"/>
                <a:gd name="connsiteX2" fmla="*/ 1216152 w 1267081"/>
                <a:gd name="connsiteY2" fmla="*/ 201168 h 1220294"/>
                <a:gd name="connsiteX3" fmla="*/ 1197864 w 1267081"/>
                <a:gd name="connsiteY3" fmla="*/ 228600 h 1220294"/>
                <a:gd name="connsiteX4" fmla="*/ 1106424 w 1267081"/>
                <a:gd name="connsiteY4" fmla="*/ 237744 h 1220294"/>
                <a:gd name="connsiteX5" fmla="*/ 996696 w 1267081"/>
                <a:gd name="connsiteY5" fmla="*/ 228600 h 1220294"/>
                <a:gd name="connsiteX6" fmla="*/ 969264 w 1267081"/>
                <a:gd name="connsiteY6" fmla="*/ 201168 h 1220294"/>
                <a:gd name="connsiteX7" fmla="*/ 960120 w 1267081"/>
                <a:gd name="connsiteY7" fmla="*/ 173736 h 1220294"/>
                <a:gd name="connsiteX8" fmla="*/ 859536 w 1267081"/>
                <a:gd name="connsiteY8" fmla="*/ 164592 h 1220294"/>
                <a:gd name="connsiteX9" fmla="*/ 832104 w 1267081"/>
                <a:gd name="connsiteY9" fmla="*/ 219456 h 1220294"/>
                <a:gd name="connsiteX10" fmla="*/ 900515 w 1267081"/>
                <a:gd name="connsiteY10" fmla="*/ 265176 h 1220294"/>
                <a:gd name="connsiteX11" fmla="*/ 896112 w 1267081"/>
                <a:gd name="connsiteY11" fmla="*/ 320040 h 1220294"/>
                <a:gd name="connsiteX12" fmla="*/ 923544 w 1267081"/>
                <a:gd name="connsiteY12" fmla="*/ 338328 h 1220294"/>
                <a:gd name="connsiteX13" fmla="*/ 905256 w 1267081"/>
                <a:gd name="connsiteY13" fmla="*/ 402336 h 1220294"/>
                <a:gd name="connsiteX14" fmla="*/ 850392 w 1267081"/>
                <a:gd name="connsiteY14" fmla="*/ 466344 h 1220294"/>
                <a:gd name="connsiteX15" fmla="*/ 804672 w 1267081"/>
                <a:gd name="connsiteY15" fmla="*/ 475488 h 1220294"/>
                <a:gd name="connsiteX16" fmla="*/ 512064 w 1267081"/>
                <a:gd name="connsiteY16" fmla="*/ 493776 h 1220294"/>
                <a:gd name="connsiteX17" fmla="*/ 466344 w 1267081"/>
                <a:gd name="connsiteY17" fmla="*/ 512064 h 1220294"/>
                <a:gd name="connsiteX18" fmla="*/ 502920 w 1267081"/>
                <a:gd name="connsiteY18" fmla="*/ 630936 h 1220294"/>
                <a:gd name="connsiteX19" fmla="*/ 502920 w 1267081"/>
                <a:gd name="connsiteY19" fmla="*/ 694944 h 1220294"/>
                <a:gd name="connsiteX20" fmla="*/ 475488 w 1267081"/>
                <a:gd name="connsiteY20" fmla="*/ 704088 h 1220294"/>
                <a:gd name="connsiteX21" fmla="*/ 393192 w 1267081"/>
                <a:gd name="connsiteY21" fmla="*/ 777240 h 1220294"/>
                <a:gd name="connsiteX22" fmla="*/ 365760 w 1267081"/>
                <a:gd name="connsiteY22" fmla="*/ 786384 h 1220294"/>
                <a:gd name="connsiteX23" fmla="*/ 356616 w 1267081"/>
                <a:gd name="connsiteY23" fmla="*/ 813816 h 1220294"/>
                <a:gd name="connsiteX24" fmla="*/ 393192 w 1267081"/>
                <a:gd name="connsiteY24" fmla="*/ 978408 h 1220294"/>
                <a:gd name="connsiteX25" fmla="*/ 457200 w 1267081"/>
                <a:gd name="connsiteY25" fmla="*/ 987552 h 1220294"/>
                <a:gd name="connsiteX26" fmla="*/ 640080 w 1267081"/>
                <a:gd name="connsiteY26" fmla="*/ 1024128 h 1220294"/>
                <a:gd name="connsiteX27" fmla="*/ 630936 w 1267081"/>
                <a:gd name="connsiteY27" fmla="*/ 1124712 h 1220294"/>
                <a:gd name="connsiteX28" fmla="*/ 603504 w 1267081"/>
                <a:gd name="connsiteY28" fmla="*/ 1143000 h 1220294"/>
                <a:gd name="connsiteX29" fmla="*/ 548640 w 1267081"/>
                <a:gd name="connsiteY29" fmla="*/ 1188720 h 1220294"/>
                <a:gd name="connsiteX30" fmla="*/ 338328 w 1267081"/>
                <a:gd name="connsiteY30" fmla="*/ 1207008 h 1220294"/>
                <a:gd name="connsiteX31" fmla="*/ 54864 w 1267081"/>
                <a:gd name="connsiteY31" fmla="*/ 1170432 h 1220294"/>
                <a:gd name="connsiteX32" fmla="*/ 36576 w 1267081"/>
                <a:gd name="connsiteY32" fmla="*/ 1133856 h 1220294"/>
                <a:gd name="connsiteX33" fmla="*/ 27432 w 1267081"/>
                <a:gd name="connsiteY33" fmla="*/ 905256 h 1220294"/>
                <a:gd name="connsiteX34" fmla="*/ 0 w 1267081"/>
                <a:gd name="connsiteY34" fmla="*/ 813816 h 1220294"/>
                <a:gd name="connsiteX35" fmla="*/ 9144 w 1267081"/>
                <a:gd name="connsiteY35" fmla="*/ 329184 h 1220294"/>
                <a:gd name="connsiteX36" fmla="*/ 18288 w 1267081"/>
                <a:gd name="connsiteY36" fmla="*/ 265176 h 1220294"/>
                <a:gd name="connsiteX37" fmla="*/ 36576 w 1267081"/>
                <a:gd name="connsiteY37" fmla="*/ 0 h 1220294"/>
                <a:gd name="connsiteX38" fmla="*/ 877824 w 1267081"/>
                <a:gd name="connsiteY38" fmla="*/ 9144 h 1220294"/>
                <a:gd name="connsiteX39" fmla="*/ 905256 w 1267081"/>
                <a:gd name="connsiteY39" fmla="*/ 27432 h 1220294"/>
                <a:gd name="connsiteX40" fmla="*/ 978408 w 1267081"/>
                <a:gd name="connsiteY40" fmla="*/ 45720 h 1220294"/>
                <a:gd name="connsiteX41" fmla="*/ 1005840 w 1267081"/>
                <a:gd name="connsiteY41" fmla="*/ 54864 h 1220294"/>
                <a:gd name="connsiteX42" fmla="*/ 1051560 w 1267081"/>
                <a:gd name="connsiteY42" fmla="*/ 64008 h 1220294"/>
                <a:gd name="connsiteX43" fmla="*/ 1078992 w 1267081"/>
                <a:gd name="connsiteY43" fmla="*/ 73152 h 1220294"/>
                <a:gd name="connsiteX44" fmla="*/ 1234440 w 1267081"/>
                <a:gd name="connsiteY44" fmla="*/ 54864 h 122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67081" h="1220294">
                  <a:moveTo>
                    <a:pt x="1234440" y="54864"/>
                  </a:moveTo>
                  <a:cubicBezTo>
                    <a:pt x="1263396" y="71628"/>
                    <a:pt x="1281099" y="111320"/>
                    <a:pt x="1252728" y="173736"/>
                  </a:cubicBezTo>
                  <a:cubicBezTo>
                    <a:pt x="1246422" y="187610"/>
                    <a:pt x="1226928" y="190392"/>
                    <a:pt x="1216152" y="201168"/>
                  </a:cubicBezTo>
                  <a:cubicBezTo>
                    <a:pt x="1208381" y="208939"/>
                    <a:pt x="1208290" y="225125"/>
                    <a:pt x="1197864" y="228600"/>
                  </a:cubicBezTo>
                  <a:cubicBezTo>
                    <a:pt x="1168804" y="238287"/>
                    <a:pt x="1136904" y="234696"/>
                    <a:pt x="1106424" y="237744"/>
                  </a:cubicBezTo>
                  <a:cubicBezTo>
                    <a:pt x="1060488" y="253056"/>
                    <a:pt x="1064626" y="256904"/>
                    <a:pt x="996696" y="228600"/>
                  </a:cubicBezTo>
                  <a:cubicBezTo>
                    <a:pt x="984759" y="223626"/>
                    <a:pt x="978408" y="210312"/>
                    <a:pt x="969264" y="201168"/>
                  </a:cubicBezTo>
                  <a:cubicBezTo>
                    <a:pt x="966216" y="192024"/>
                    <a:pt x="966141" y="181262"/>
                    <a:pt x="960120" y="173736"/>
                  </a:cubicBezTo>
                  <a:cubicBezTo>
                    <a:pt x="932554" y="139278"/>
                    <a:pt x="898174" y="159762"/>
                    <a:pt x="859536" y="164592"/>
                  </a:cubicBezTo>
                  <a:cubicBezTo>
                    <a:pt x="850290" y="178462"/>
                    <a:pt x="825274" y="202692"/>
                    <a:pt x="832104" y="219456"/>
                  </a:cubicBezTo>
                  <a:cubicBezTo>
                    <a:pt x="838934" y="236220"/>
                    <a:pt x="895058" y="250624"/>
                    <a:pt x="900515" y="265176"/>
                  </a:cubicBezTo>
                  <a:cubicBezTo>
                    <a:pt x="910678" y="292278"/>
                    <a:pt x="892274" y="307848"/>
                    <a:pt x="896112" y="320040"/>
                  </a:cubicBezTo>
                  <a:cubicBezTo>
                    <a:pt x="899950" y="332232"/>
                    <a:pt x="914400" y="332232"/>
                    <a:pt x="923544" y="338328"/>
                  </a:cubicBezTo>
                  <a:cubicBezTo>
                    <a:pt x="936963" y="392004"/>
                    <a:pt x="940403" y="361331"/>
                    <a:pt x="905256" y="402336"/>
                  </a:cubicBezTo>
                  <a:cubicBezTo>
                    <a:pt x="895039" y="414256"/>
                    <a:pt x="867409" y="457835"/>
                    <a:pt x="850392" y="466344"/>
                  </a:cubicBezTo>
                  <a:cubicBezTo>
                    <a:pt x="836491" y="473295"/>
                    <a:pt x="820033" y="473125"/>
                    <a:pt x="804672" y="475488"/>
                  </a:cubicBezTo>
                  <a:cubicBezTo>
                    <a:pt x="696362" y="492151"/>
                    <a:pt x="644368" y="488263"/>
                    <a:pt x="512064" y="493776"/>
                  </a:cubicBezTo>
                  <a:cubicBezTo>
                    <a:pt x="496824" y="499872"/>
                    <a:pt x="471171" y="496376"/>
                    <a:pt x="466344" y="512064"/>
                  </a:cubicBezTo>
                  <a:cubicBezTo>
                    <a:pt x="439594" y="599000"/>
                    <a:pt x="459518" y="602001"/>
                    <a:pt x="502920" y="630936"/>
                  </a:cubicBezTo>
                  <a:cubicBezTo>
                    <a:pt x="507560" y="649497"/>
                    <a:pt x="521285" y="676579"/>
                    <a:pt x="502920" y="694944"/>
                  </a:cubicBezTo>
                  <a:cubicBezTo>
                    <a:pt x="496104" y="701760"/>
                    <a:pt x="484632" y="701040"/>
                    <a:pt x="475488" y="704088"/>
                  </a:cubicBezTo>
                  <a:cubicBezTo>
                    <a:pt x="451254" y="728322"/>
                    <a:pt x="425826" y="760923"/>
                    <a:pt x="393192" y="777240"/>
                  </a:cubicBezTo>
                  <a:cubicBezTo>
                    <a:pt x="384571" y="781551"/>
                    <a:pt x="374904" y="783336"/>
                    <a:pt x="365760" y="786384"/>
                  </a:cubicBezTo>
                  <a:cubicBezTo>
                    <a:pt x="362712" y="795528"/>
                    <a:pt x="356616" y="804177"/>
                    <a:pt x="356616" y="813816"/>
                  </a:cubicBezTo>
                  <a:cubicBezTo>
                    <a:pt x="356616" y="857135"/>
                    <a:pt x="327314" y="958645"/>
                    <a:pt x="393192" y="978408"/>
                  </a:cubicBezTo>
                  <a:cubicBezTo>
                    <a:pt x="413836" y="984601"/>
                    <a:pt x="435864" y="984504"/>
                    <a:pt x="457200" y="987552"/>
                  </a:cubicBezTo>
                  <a:cubicBezTo>
                    <a:pt x="552957" y="1019471"/>
                    <a:pt x="492981" y="1003114"/>
                    <a:pt x="640080" y="1024128"/>
                  </a:cubicBezTo>
                  <a:cubicBezTo>
                    <a:pt x="637032" y="1057656"/>
                    <a:pt x="640837" y="1092534"/>
                    <a:pt x="630936" y="1124712"/>
                  </a:cubicBezTo>
                  <a:cubicBezTo>
                    <a:pt x="627704" y="1135216"/>
                    <a:pt x="611947" y="1135965"/>
                    <a:pt x="603504" y="1143000"/>
                  </a:cubicBezTo>
                  <a:cubicBezTo>
                    <a:pt x="589415" y="1154741"/>
                    <a:pt x="568888" y="1183198"/>
                    <a:pt x="548640" y="1188720"/>
                  </a:cubicBezTo>
                  <a:cubicBezTo>
                    <a:pt x="515060" y="1197878"/>
                    <a:pt x="341438" y="1206801"/>
                    <a:pt x="338328" y="1207008"/>
                  </a:cubicBezTo>
                  <a:cubicBezTo>
                    <a:pt x="239407" y="1203475"/>
                    <a:pt x="116934" y="1257330"/>
                    <a:pt x="54864" y="1170432"/>
                  </a:cubicBezTo>
                  <a:cubicBezTo>
                    <a:pt x="46941" y="1159340"/>
                    <a:pt x="42672" y="1146048"/>
                    <a:pt x="36576" y="1133856"/>
                  </a:cubicBezTo>
                  <a:cubicBezTo>
                    <a:pt x="33528" y="1057656"/>
                    <a:pt x="32679" y="981336"/>
                    <a:pt x="27432" y="905256"/>
                  </a:cubicBezTo>
                  <a:cubicBezTo>
                    <a:pt x="26230" y="887832"/>
                    <a:pt x="2907" y="822538"/>
                    <a:pt x="0" y="813816"/>
                  </a:cubicBezTo>
                  <a:cubicBezTo>
                    <a:pt x="3048" y="652272"/>
                    <a:pt x="3761" y="490667"/>
                    <a:pt x="9144" y="329184"/>
                  </a:cubicBezTo>
                  <a:cubicBezTo>
                    <a:pt x="9862" y="307643"/>
                    <a:pt x="16944" y="286687"/>
                    <a:pt x="18288" y="265176"/>
                  </a:cubicBezTo>
                  <a:cubicBezTo>
                    <a:pt x="35169" y="-4920"/>
                    <a:pt x="7744" y="115329"/>
                    <a:pt x="36576" y="0"/>
                  </a:cubicBezTo>
                  <a:cubicBezTo>
                    <a:pt x="316992" y="3048"/>
                    <a:pt x="597531" y="293"/>
                    <a:pt x="877824" y="9144"/>
                  </a:cubicBezTo>
                  <a:cubicBezTo>
                    <a:pt x="888808" y="9491"/>
                    <a:pt x="894928" y="23676"/>
                    <a:pt x="905256" y="27432"/>
                  </a:cubicBezTo>
                  <a:cubicBezTo>
                    <a:pt x="928877" y="36022"/>
                    <a:pt x="954563" y="37772"/>
                    <a:pt x="978408" y="45720"/>
                  </a:cubicBezTo>
                  <a:cubicBezTo>
                    <a:pt x="987552" y="48768"/>
                    <a:pt x="996489" y="52526"/>
                    <a:pt x="1005840" y="54864"/>
                  </a:cubicBezTo>
                  <a:cubicBezTo>
                    <a:pt x="1020918" y="58633"/>
                    <a:pt x="1036482" y="60239"/>
                    <a:pt x="1051560" y="64008"/>
                  </a:cubicBezTo>
                  <a:cubicBezTo>
                    <a:pt x="1060911" y="66346"/>
                    <a:pt x="1069368" y="72617"/>
                    <a:pt x="1078992" y="73152"/>
                  </a:cubicBezTo>
                  <a:cubicBezTo>
                    <a:pt x="1124642" y="75688"/>
                    <a:pt x="1205484" y="38100"/>
                    <a:pt x="1234440" y="548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7720584" y="5468112"/>
            <a:ext cx="3810000" cy="5580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스포츠와 다양한 분야의 뉴스를 챙겨보며 </a:t>
            </a:r>
            <a:endParaRPr lang="en-US" altLang="ko-KR" sz="150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독서와 여성인권에도 관심이 있는 지적인 여성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14122-A1B1-49E8-8399-2F5059E78D4B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33BF9-608D-4C69-9D40-20FE43BDAC92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9098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05F5C0D-2EA2-4D26-B50A-196B3E2F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0" y="1736553"/>
            <a:ext cx="7865137" cy="41515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1648A-5A6B-4115-B03E-5BAE48DD8902}"/>
              </a:ext>
            </a:extLst>
          </p:cNvPr>
          <p:cNvSpPr/>
          <p:nvPr/>
        </p:nvSpPr>
        <p:spPr>
          <a:xfrm>
            <a:off x="2065944" y="6020327"/>
            <a:ext cx="8314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스포츠와 다양한 분야의 뉴스를 챙겨보며 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독서와 여성인권에도 관심이 있는 지적인 여성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49018" y="1706782"/>
            <a:ext cx="1072730" cy="386259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집단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 및 문학</a:t>
            </a:r>
          </a:p>
        </p:txBody>
      </p:sp>
      <p:sp>
        <p:nvSpPr>
          <p:cNvPr id="25" name="자유형 24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9630972" y="2243318"/>
            <a:ext cx="443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8089153" y="4534137"/>
            <a:ext cx="44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709242" y="1866075"/>
            <a:ext cx="6346622" cy="68510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217173" y="2058142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31%(5)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98022" y="2621389"/>
            <a:ext cx="5095970" cy="68510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879101" y="2794662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25%(4)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8022" y="3369661"/>
            <a:ext cx="3824954" cy="68510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659631" y="3542934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19%(3)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1362AC-015B-4693-B0BA-410F80190186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A96B0-D1A4-4805-B156-5C50917347E3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25888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94360" y="1581912"/>
            <a:ext cx="3154680" cy="2475691"/>
            <a:chOff x="594360" y="1581912"/>
            <a:chExt cx="3154680" cy="24756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/>
            <a:srcRect l="4801" t="12024" r="70749" b="54068"/>
            <a:stretch/>
          </p:blipFill>
          <p:spPr>
            <a:xfrm>
              <a:off x="594360" y="1581912"/>
              <a:ext cx="2980944" cy="2057400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1832654" y="2426800"/>
              <a:ext cx="1916386" cy="1630803"/>
            </a:xfrm>
            <a:custGeom>
              <a:avLst/>
              <a:gdLst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50626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41482 w 1852378"/>
                <a:gd name="connsiteY8" fmla="*/ 412060 h 1589303"/>
                <a:gd name="connsiteX9" fmla="*/ 1459186 w 1852378"/>
                <a:gd name="connsiteY9" fmla="*/ 457780 h 1589303"/>
                <a:gd name="connsiteX10" fmla="*/ 974554 w 1852378"/>
                <a:gd name="connsiteY10" fmla="*/ 466924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46538 w 1852378"/>
                <a:gd name="connsiteY14" fmla="*/ 604084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50626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41482 w 1852378"/>
                <a:gd name="connsiteY8" fmla="*/ 412060 h 1589303"/>
                <a:gd name="connsiteX9" fmla="*/ 1459186 w 1852378"/>
                <a:gd name="connsiteY9" fmla="*/ 45778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46538 w 1852378"/>
                <a:gd name="connsiteY14" fmla="*/ 604084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50626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41482 w 1852378"/>
                <a:gd name="connsiteY8" fmla="*/ 412060 h 1589303"/>
                <a:gd name="connsiteX9" fmla="*/ 1459186 w 1852378"/>
                <a:gd name="connsiteY9" fmla="*/ 45778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26993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41482 w 1852378"/>
                <a:gd name="connsiteY8" fmla="*/ 412060 h 1589303"/>
                <a:gd name="connsiteX9" fmla="*/ 1459186 w 1852378"/>
                <a:gd name="connsiteY9" fmla="*/ 45778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26993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41482 w 1852378"/>
                <a:gd name="connsiteY8" fmla="*/ 412060 h 1589303"/>
                <a:gd name="connsiteX9" fmla="*/ 1459187 w 1852378"/>
                <a:gd name="connsiteY9" fmla="*/ 45289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26993 w 1852378"/>
                <a:gd name="connsiteY5" fmla="*/ 201748 h 1589303"/>
                <a:gd name="connsiteX6" fmla="*/ 1568914 w 1852378"/>
                <a:gd name="connsiteY6" fmla="*/ 265756 h 1589303"/>
                <a:gd name="connsiteX7" fmla="*/ 1559770 w 1852378"/>
                <a:gd name="connsiteY7" fmla="*/ 384628 h 1589303"/>
                <a:gd name="connsiteX8" fmla="*/ 1513123 w 1852378"/>
                <a:gd name="connsiteY8" fmla="*/ 402281 h 1589303"/>
                <a:gd name="connsiteX9" fmla="*/ 1459187 w 1852378"/>
                <a:gd name="connsiteY9" fmla="*/ 45289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55444 h 1589303"/>
                <a:gd name="connsiteX4" fmla="*/ 1541482 w 1852378"/>
                <a:gd name="connsiteY4" fmla="*/ 110308 h 1589303"/>
                <a:gd name="connsiteX5" fmla="*/ 1526993 w 1852378"/>
                <a:gd name="connsiteY5" fmla="*/ 201748 h 1589303"/>
                <a:gd name="connsiteX6" fmla="*/ 1568914 w 1852378"/>
                <a:gd name="connsiteY6" fmla="*/ 265756 h 1589303"/>
                <a:gd name="connsiteX7" fmla="*/ 1536138 w 1852378"/>
                <a:gd name="connsiteY7" fmla="*/ 360179 h 1589303"/>
                <a:gd name="connsiteX8" fmla="*/ 1513123 w 1852378"/>
                <a:gd name="connsiteY8" fmla="*/ 402281 h 1589303"/>
                <a:gd name="connsiteX9" fmla="*/ 1459187 w 1852378"/>
                <a:gd name="connsiteY9" fmla="*/ 45289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18868 h 1589303"/>
                <a:gd name="connsiteX1" fmla="*/ 1660354 w 1852378"/>
                <a:gd name="connsiteY1" fmla="*/ 9724 h 1589303"/>
                <a:gd name="connsiteX2" fmla="*/ 1632922 w 1852378"/>
                <a:gd name="connsiteY2" fmla="*/ 37156 h 1589303"/>
                <a:gd name="connsiteX3" fmla="*/ 1596346 w 1852378"/>
                <a:gd name="connsiteY3" fmla="*/ 26105 h 1589303"/>
                <a:gd name="connsiteX4" fmla="*/ 1541482 w 1852378"/>
                <a:gd name="connsiteY4" fmla="*/ 110308 h 1589303"/>
                <a:gd name="connsiteX5" fmla="*/ 1526993 w 1852378"/>
                <a:gd name="connsiteY5" fmla="*/ 201748 h 1589303"/>
                <a:gd name="connsiteX6" fmla="*/ 1568914 w 1852378"/>
                <a:gd name="connsiteY6" fmla="*/ 265756 h 1589303"/>
                <a:gd name="connsiteX7" fmla="*/ 1536138 w 1852378"/>
                <a:gd name="connsiteY7" fmla="*/ 360179 h 1589303"/>
                <a:gd name="connsiteX8" fmla="*/ 1513123 w 1852378"/>
                <a:gd name="connsiteY8" fmla="*/ 402281 h 1589303"/>
                <a:gd name="connsiteX9" fmla="*/ 1459187 w 1852378"/>
                <a:gd name="connsiteY9" fmla="*/ 452890 h 1589303"/>
                <a:gd name="connsiteX10" fmla="*/ 969827 w 1852378"/>
                <a:gd name="connsiteY10" fmla="*/ 403356 h 1589303"/>
                <a:gd name="connsiteX11" fmla="*/ 956266 w 1852378"/>
                <a:gd name="connsiteY11" fmla="*/ 530932 h 1589303"/>
                <a:gd name="connsiteX12" fmla="*/ 901402 w 1852378"/>
                <a:gd name="connsiteY12" fmla="*/ 576652 h 1589303"/>
                <a:gd name="connsiteX13" fmla="*/ 873970 w 1852378"/>
                <a:gd name="connsiteY13" fmla="*/ 585796 h 1589303"/>
                <a:gd name="connsiteX14" fmla="*/ 822906 w 1852378"/>
                <a:gd name="connsiteY14" fmla="*/ 564966 h 1589303"/>
                <a:gd name="connsiteX15" fmla="*/ 672802 w 1852378"/>
                <a:gd name="connsiteY15" fmla="*/ 631516 h 1589303"/>
                <a:gd name="connsiteX16" fmla="*/ 663658 w 1852378"/>
                <a:gd name="connsiteY16" fmla="*/ 658948 h 1589303"/>
                <a:gd name="connsiteX17" fmla="*/ 672802 w 1852378"/>
                <a:gd name="connsiteY17" fmla="*/ 759532 h 1589303"/>
                <a:gd name="connsiteX18" fmla="*/ 700234 w 1852378"/>
                <a:gd name="connsiteY18" fmla="*/ 777820 h 1589303"/>
                <a:gd name="connsiteX19" fmla="*/ 764242 w 1852378"/>
                <a:gd name="connsiteY19" fmla="*/ 796108 h 1589303"/>
                <a:gd name="connsiteX20" fmla="*/ 791674 w 1852378"/>
                <a:gd name="connsiteY20" fmla="*/ 805252 h 1589303"/>
                <a:gd name="connsiteX21" fmla="*/ 864826 w 1852378"/>
                <a:gd name="connsiteY21" fmla="*/ 823540 h 1589303"/>
                <a:gd name="connsiteX22" fmla="*/ 892258 w 1852378"/>
                <a:gd name="connsiteY22" fmla="*/ 841828 h 1589303"/>
                <a:gd name="connsiteX23" fmla="*/ 956266 w 1852378"/>
                <a:gd name="connsiteY23" fmla="*/ 850972 h 1589303"/>
                <a:gd name="connsiteX24" fmla="*/ 1001986 w 1852378"/>
                <a:gd name="connsiteY24" fmla="*/ 860116 h 1589303"/>
                <a:gd name="connsiteX25" fmla="*/ 1056850 w 1852378"/>
                <a:gd name="connsiteY25" fmla="*/ 878404 h 1589303"/>
                <a:gd name="connsiteX26" fmla="*/ 1093426 w 1852378"/>
                <a:gd name="connsiteY26" fmla="*/ 942412 h 1589303"/>
                <a:gd name="connsiteX27" fmla="*/ 1111714 w 1852378"/>
                <a:gd name="connsiteY27" fmla="*/ 997276 h 1589303"/>
                <a:gd name="connsiteX28" fmla="*/ 1084282 w 1852378"/>
                <a:gd name="connsiteY28" fmla="*/ 1015564 h 1589303"/>
                <a:gd name="connsiteX29" fmla="*/ 1056850 w 1852378"/>
                <a:gd name="connsiteY29" fmla="*/ 1042996 h 1589303"/>
                <a:gd name="connsiteX30" fmla="*/ 1029418 w 1852378"/>
                <a:gd name="connsiteY30" fmla="*/ 1052140 h 1589303"/>
                <a:gd name="connsiteX31" fmla="*/ 928834 w 1852378"/>
                <a:gd name="connsiteY31" fmla="*/ 1070428 h 1589303"/>
                <a:gd name="connsiteX32" fmla="*/ 745954 w 1852378"/>
                <a:gd name="connsiteY32" fmla="*/ 1088716 h 1589303"/>
                <a:gd name="connsiteX33" fmla="*/ 709378 w 1852378"/>
                <a:gd name="connsiteY33" fmla="*/ 1097860 h 1589303"/>
                <a:gd name="connsiteX34" fmla="*/ 663658 w 1852378"/>
                <a:gd name="connsiteY34" fmla="*/ 1143580 h 1589303"/>
                <a:gd name="connsiteX35" fmla="*/ 645370 w 1852378"/>
                <a:gd name="connsiteY35" fmla="*/ 1171012 h 1589303"/>
                <a:gd name="connsiteX36" fmla="*/ 617938 w 1852378"/>
                <a:gd name="connsiteY36" fmla="*/ 1180156 h 1589303"/>
                <a:gd name="connsiteX37" fmla="*/ 572218 w 1852378"/>
                <a:gd name="connsiteY37" fmla="*/ 1198444 h 1589303"/>
                <a:gd name="connsiteX38" fmla="*/ 544786 w 1852378"/>
                <a:gd name="connsiteY38" fmla="*/ 1207588 h 1589303"/>
                <a:gd name="connsiteX39" fmla="*/ 23578 w 1852378"/>
                <a:gd name="connsiteY39" fmla="*/ 1216732 h 1589303"/>
                <a:gd name="connsiteX40" fmla="*/ 14434 w 1852378"/>
                <a:gd name="connsiteY40" fmla="*/ 1436188 h 1589303"/>
                <a:gd name="connsiteX41" fmla="*/ 14434 w 1852378"/>
                <a:gd name="connsiteY41" fmla="*/ 1509340 h 1589303"/>
                <a:gd name="connsiteX42" fmla="*/ 160738 w 1852378"/>
                <a:gd name="connsiteY42" fmla="*/ 1518484 h 1589303"/>
                <a:gd name="connsiteX43" fmla="*/ 343618 w 1852378"/>
                <a:gd name="connsiteY43" fmla="*/ 1527628 h 1589303"/>
                <a:gd name="connsiteX44" fmla="*/ 1678642 w 1852378"/>
                <a:gd name="connsiteY44" fmla="*/ 1518484 h 1589303"/>
                <a:gd name="connsiteX45" fmla="*/ 1788370 w 1852378"/>
                <a:gd name="connsiteY45" fmla="*/ 1417900 h 1589303"/>
                <a:gd name="connsiteX46" fmla="*/ 1797514 w 1852378"/>
                <a:gd name="connsiteY46" fmla="*/ 1381324 h 1589303"/>
                <a:gd name="connsiteX47" fmla="*/ 1824946 w 1852378"/>
                <a:gd name="connsiteY47" fmla="*/ 1280740 h 1589303"/>
                <a:gd name="connsiteX48" fmla="*/ 1843234 w 1852378"/>
                <a:gd name="connsiteY48" fmla="*/ 1161868 h 1589303"/>
                <a:gd name="connsiteX49" fmla="*/ 1852378 w 1852378"/>
                <a:gd name="connsiteY49" fmla="*/ 1134436 h 1589303"/>
                <a:gd name="connsiteX50" fmla="*/ 1843234 w 1852378"/>
                <a:gd name="connsiteY50" fmla="*/ 668092 h 1589303"/>
                <a:gd name="connsiteX51" fmla="*/ 1834090 w 1852378"/>
                <a:gd name="connsiteY51" fmla="*/ 302332 h 1589303"/>
                <a:gd name="connsiteX52" fmla="*/ 1824946 w 1852378"/>
                <a:gd name="connsiteY52" fmla="*/ 274900 h 1589303"/>
                <a:gd name="connsiteX53" fmla="*/ 1806658 w 1852378"/>
                <a:gd name="connsiteY53" fmla="*/ 183460 h 1589303"/>
                <a:gd name="connsiteX54" fmla="*/ 1788370 w 1852378"/>
                <a:gd name="connsiteY54" fmla="*/ 119452 h 1589303"/>
                <a:gd name="connsiteX55" fmla="*/ 1760938 w 1852378"/>
                <a:gd name="connsiteY55" fmla="*/ 580 h 1589303"/>
                <a:gd name="connsiteX56" fmla="*/ 1733506 w 1852378"/>
                <a:gd name="connsiteY56" fmla="*/ 18868 h 1589303"/>
                <a:gd name="connsiteX0" fmla="*/ 1733506 w 1852378"/>
                <a:gd name="connsiteY0" fmla="*/ 60072 h 1630507"/>
                <a:gd name="connsiteX1" fmla="*/ 1660354 w 1852378"/>
                <a:gd name="connsiteY1" fmla="*/ 50928 h 1630507"/>
                <a:gd name="connsiteX2" fmla="*/ 1614015 w 1852378"/>
                <a:gd name="connsiteY2" fmla="*/ 122 h 1630507"/>
                <a:gd name="connsiteX3" fmla="*/ 1596346 w 1852378"/>
                <a:gd name="connsiteY3" fmla="*/ 67309 h 1630507"/>
                <a:gd name="connsiteX4" fmla="*/ 1541482 w 1852378"/>
                <a:gd name="connsiteY4" fmla="*/ 151512 h 1630507"/>
                <a:gd name="connsiteX5" fmla="*/ 1526993 w 1852378"/>
                <a:gd name="connsiteY5" fmla="*/ 242952 h 1630507"/>
                <a:gd name="connsiteX6" fmla="*/ 1568914 w 1852378"/>
                <a:gd name="connsiteY6" fmla="*/ 306960 h 1630507"/>
                <a:gd name="connsiteX7" fmla="*/ 1536138 w 1852378"/>
                <a:gd name="connsiteY7" fmla="*/ 401383 h 1630507"/>
                <a:gd name="connsiteX8" fmla="*/ 1513123 w 1852378"/>
                <a:gd name="connsiteY8" fmla="*/ 443485 h 1630507"/>
                <a:gd name="connsiteX9" fmla="*/ 1459187 w 1852378"/>
                <a:gd name="connsiteY9" fmla="*/ 494094 h 1630507"/>
                <a:gd name="connsiteX10" fmla="*/ 969827 w 1852378"/>
                <a:gd name="connsiteY10" fmla="*/ 444560 h 1630507"/>
                <a:gd name="connsiteX11" fmla="*/ 956266 w 1852378"/>
                <a:gd name="connsiteY11" fmla="*/ 572136 h 1630507"/>
                <a:gd name="connsiteX12" fmla="*/ 901402 w 1852378"/>
                <a:gd name="connsiteY12" fmla="*/ 617856 h 1630507"/>
                <a:gd name="connsiteX13" fmla="*/ 873970 w 1852378"/>
                <a:gd name="connsiteY13" fmla="*/ 627000 h 1630507"/>
                <a:gd name="connsiteX14" fmla="*/ 822906 w 1852378"/>
                <a:gd name="connsiteY14" fmla="*/ 606170 h 1630507"/>
                <a:gd name="connsiteX15" fmla="*/ 672802 w 1852378"/>
                <a:gd name="connsiteY15" fmla="*/ 672720 h 1630507"/>
                <a:gd name="connsiteX16" fmla="*/ 663658 w 1852378"/>
                <a:gd name="connsiteY16" fmla="*/ 700152 h 1630507"/>
                <a:gd name="connsiteX17" fmla="*/ 672802 w 1852378"/>
                <a:gd name="connsiteY17" fmla="*/ 800736 h 1630507"/>
                <a:gd name="connsiteX18" fmla="*/ 700234 w 1852378"/>
                <a:gd name="connsiteY18" fmla="*/ 819024 h 1630507"/>
                <a:gd name="connsiteX19" fmla="*/ 764242 w 1852378"/>
                <a:gd name="connsiteY19" fmla="*/ 837312 h 1630507"/>
                <a:gd name="connsiteX20" fmla="*/ 791674 w 1852378"/>
                <a:gd name="connsiteY20" fmla="*/ 846456 h 1630507"/>
                <a:gd name="connsiteX21" fmla="*/ 864826 w 1852378"/>
                <a:gd name="connsiteY21" fmla="*/ 864744 h 1630507"/>
                <a:gd name="connsiteX22" fmla="*/ 892258 w 1852378"/>
                <a:gd name="connsiteY22" fmla="*/ 883032 h 1630507"/>
                <a:gd name="connsiteX23" fmla="*/ 956266 w 1852378"/>
                <a:gd name="connsiteY23" fmla="*/ 892176 h 1630507"/>
                <a:gd name="connsiteX24" fmla="*/ 1001986 w 1852378"/>
                <a:gd name="connsiteY24" fmla="*/ 901320 h 1630507"/>
                <a:gd name="connsiteX25" fmla="*/ 1056850 w 1852378"/>
                <a:gd name="connsiteY25" fmla="*/ 919608 h 1630507"/>
                <a:gd name="connsiteX26" fmla="*/ 1093426 w 1852378"/>
                <a:gd name="connsiteY26" fmla="*/ 983616 h 1630507"/>
                <a:gd name="connsiteX27" fmla="*/ 1111714 w 1852378"/>
                <a:gd name="connsiteY27" fmla="*/ 1038480 h 1630507"/>
                <a:gd name="connsiteX28" fmla="*/ 1084282 w 1852378"/>
                <a:gd name="connsiteY28" fmla="*/ 1056768 h 1630507"/>
                <a:gd name="connsiteX29" fmla="*/ 1056850 w 1852378"/>
                <a:gd name="connsiteY29" fmla="*/ 1084200 h 1630507"/>
                <a:gd name="connsiteX30" fmla="*/ 1029418 w 1852378"/>
                <a:gd name="connsiteY30" fmla="*/ 1093344 h 1630507"/>
                <a:gd name="connsiteX31" fmla="*/ 928834 w 1852378"/>
                <a:gd name="connsiteY31" fmla="*/ 1111632 h 1630507"/>
                <a:gd name="connsiteX32" fmla="*/ 745954 w 1852378"/>
                <a:gd name="connsiteY32" fmla="*/ 1129920 h 1630507"/>
                <a:gd name="connsiteX33" fmla="*/ 709378 w 1852378"/>
                <a:gd name="connsiteY33" fmla="*/ 1139064 h 1630507"/>
                <a:gd name="connsiteX34" fmla="*/ 663658 w 1852378"/>
                <a:gd name="connsiteY34" fmla="*/ 1184784 h 1630507"/>
                <a:gd name="connsiteX35" fmla="*/ 645370 w 1852378"/>
                <a:gd name="connsiteY35" fmla="*/ 1212216 h 1630507"/>
                <a:gd name="connsiteX36" fmla="*/ 617938 w 1852378"/>
                <a:gd name="connsiteY36" fmla="*/ 1221360 h 1630507"/>
                <a:gd name="connsiteX37" fmla="*/ 572218 w 1852378"/>
                <a:gd name="connsiteY37" fmla="*/ 1239648 h 1630507"/>
                <a:gd name="connsiteX38" fmla="*/ 544786 w 1852378"/>
                <a:gd name="connsiteY38" fmla="*/ 1248792 h 1630507"/>
                <a:gd name="connsiteX39" fmla="*/ 23578 w 1852378"/>
                <a:gd name="connsiteY39" fmla="*/ 1257936 h 1630507"/>
                <a:gd name="connsiteX40" fmla="*/ 14434 w 1852378"/>
                <a:gd name="connsiteY40" fmla="*/ 1477392 h 1630507"/>
                <a:gd name="connsiteX41" fmla="*/ 14434 w 1852378"/>
                <a:gd name="connsiteY41" fmla="*/ 1550544 h 1630507"/>
                <a:gd name="connsiteX42" fmla="*/ 160738 w 1852378"/>
                <a:gd name="connsiteY42" fmla="*/ 1559688 h 1630507"/>
                <a:gd name="connsiteX43" fmla="*/ 343618 w 1852378"/>
                <a:gd name="connsiteY43" fmla="*/ 1568832 h 1630507"/>
                <a:gd name="connsiteX44" fmla="*/ 1678642 w 1852378"/>
                <a:gd name="connsiteY44" fmla="*/ 1559688 h 1630507"/>
                <a:gd name="connsiteX45" fmla="*/ 1788370 w 1852378"/>
                <a:gd name="connsiteY45" fmla="*/ 1459104 h 1630507"/>
                <a:gd name="connsiteX46" fmla="*/ 1797514 w 1852378"/>
                <a:gd name="connsiteY46" fmla="*/ 1422528 h 1630507"/>
                <a:gd name="connsiteX47" fmla="*/ 1824946 w 1852378"/>
                <a:gd name="connsiteY47" fmla="*/ 1321944 h 1630507"/>
                <a:gd name="connsiteX48" fmla="*/ 1843234 w 1852378"/>
                <a:gd name="connsiteY48" fmla="*/ 1203072 h 1630507"/>
                <a:gd name="connsiteX49" fmla="*/ 1852378 w 1852378"/>
                <a:gd name="connsiteY49" fmla="*/ 1175640 h 1630507"/>
                <a:gd name="connsiteX50" fmla="*/ 1843234 w 1852378"/>
                <a:gd name="connsiteY50" fmla="*/ 709296 h 1630507"/>
                <a:gd name="connsiteX51" fmla="*/ 1834090 w 1852378"/>
                <a:gd name="connsiteY51" fmla="*/ 343536 h 1630507"/>
                <a:gd name="connsiteX52" fmla="*/ 1824946 w 1852378"/>
                <a:gd name="connsiteY52" fmla="*/ 316104 h 1630507"/>
                <a:gd name="connsiteX53" fmla="*/ 1806658 w 1852378"/>
                <a:gd name="connsiteY53" fmla="*/ 224664 h 1630507"/>
                <a:gd name="connsiteX54" fmla="*/ 1788370 w 1852378"/>
                <a:gd name="connsiteY54" fmla="*/ 160656 h 1630507"/>
                <a:gd name="connsiteX55" fmla="*/ 1760938 w 1852378"/>
                <a:gd name="connsiteY55" fmla="*/ 41784 h 1630507"/>
                <a:gd name="connsiteX56" fmla="*/ 1733506 w 1852378"/>
                <a:gd name="connsiteY56" fmla="*/ 60072 h 1630507"/>
                <a:gd name="connsiteX0" fmla="*/ 1733506 w 1852378"/>
                <a:gd name="connsiteY0" fmla="*/ 61181 h 1631616"/>
                <a:gd name="connsiteX1" fmla="*/ 1660354 w 1852378"/>
                <a:gd name="connsiteY1" fmla="*/ 27588 h 1631616"/>
                <a:gd name="connsiteX2" fmla="*/ 1614015 w 1852378"/>
                <a:gd name="connsiteY2" fmla="*/ 1231 h 1631616"/>
                <a:gd name="connsiteX3" fmla="*/ 1596346 w 1852378"/>
                <a:gd name="connsiteY3" fmla="*/ 68418 h 1631616"/>
                <a:gd name="connsiteX4" fmla="*/ 1541482 w 1852378"/>
                <a:gd name="connsiteY4" fmla="*/ 152621 h 1631616"/>
                <a:gd name="connsiteX5" fmla="*/ 1526993 w 1852378"/>
                <a:gd name="connsiteY5" fmla="*/ 244061 h 1631616"/>
                <a:gd name="connsiteX6" fmla="*/ 1568914 w 1852378"/>
                <a:gd name="connsiteY6" fmla="*/ 308069 h 1631616"/>
                <a:gd name="connsiteX7" fmla="*/ 1536138 w 1852378"/>
                <a:gd name="connsiteY7" fmla="*/ 402492 h 1631616"/>
                <a:gd name="connsiteX8" fmla="*/ 1513123 w 1852378"/>
                <a:gd name="connsiteY8" fmla="*/ 444594 h 1631616"/>
                <a:gd name="connsiteX9" fmla="*/ 1459187 w 1852378"/>
                <a:gd name="connsiteY9" fmla="*/ 495203 h 1631616"/>
                <a:gd name="connsiteX10" fmla="*/ 969827 w 1852378"/>
                <a:gd name="connsiteY10" fmla="*/ 445669 h 1631616"/>
                <a:gd name="connsiteX11" fmla="*/ 956266 w 1852378"/>
                <a:gd name="connsiteY11" fmla="*/ 573245 h 1631616"/>
                <a:gd name="connsiteX12" fmla="*/ 901402 w 1852378"/>
                <a:gd name="connsiteY12" fmla="*/ 618965 h 1631616"/>
                <a:gd name="connsiteX13" fmla="*/ 873970 w 1852378"/>
                <a:gd name="connsiteY13" fmla="*/ 628109 h 1631616"/>
                <a:gd name="connsiteX14" fmla="*/ 822906 w 1852378"/>
                <a:gd name="connsiteY14" fmla="*/ 607279 h 1631616"/>
                <a:gd name="connsiteX15" fmla="*/ 672802 w 1852378"/>
                <a:gd name="connsiteY15" fmla="*/ 673829 h 1631616"/>
                <a:gd name="connsiteX16" fmla="*/ 663658 w 1852378"/>
                <a:gd name="connsiteY16" fmla="*/ 701261 h 1631616"/>
                <a:gd name="connsiteX17" fmla="*/ 672802 w 1852378"/>
                <a:gd name="connsiteY17" fmla="*/ 801845 h 1631616"/>
                <a:gd name="connsiteX18" fmla="*/ 700234 w 1852378"/>
                <a:gd name="connsiteY18" fmla="*/ 820133 h 1631616"/>
                <a:gd name="connsiteX19" fmla="*/ 764242 w 1852378"/>
                <a:gd name="connsiteY19" fmla="*/ 838421 h 1631616"/>
                <a:gd name="connsiteX20" fmla="*/ 791674 w 1852378"/>
                <a:gd name="connsiteY20" fmla="*/ 847565 h 1631616"/>
                <a:gd name="connsiteX21" fmla="*/ 864826 w 1852378"/>
                <a:gd name="connsiteY21" fmla="*/ 865853 h 1631616"/>
                <a:gd name="connsiteX22" fmla="*/ 892258 w 1852378"/>
                <a:gd name="connsiteY22" fmla="*/ 884141 h 1631616"/>
                <a:gd name="connsiteX23" fmla="*/ 956266 w 1852378"/>
                <a:gd name="connsiteY23" fmla="*/ 893285 h 1631616"/>
                <a:gd name="connsiteX24" fmla="*/ 1001986 w 1852378"/>
                <a:gd name="connsiteY24" fmla="*/ 902429 h 1631616"/>
                <a:gd name="connsiteX25" fmla="*/ 1056850 w 1852378"/>
                <a:gd name="connsiteY25" fmla="*/ 920717 h 1631616"/>
                <a:gd name="connsiteX26" fmla="*/ 1093426 w 1852378"/>
                <a:gd name="connsiteY26" fmla="*/ 984725 h 1631616"/>
                <a:gd name="connsiteX27" fmla="*/ 1111714 w 1852378"/>
                <a:gd name="connsiteY27" fmla="*/ 1039589 h 1631616"/>
                <a:gd name="connsiteX28" fmla="*/ 1084282 w 1852378"/>
                <a:gd name="connsiteY28" fmla="*/ 1057877 h 1631616"/>
                <a:gd name="connsiteX29" fmla="*/ 1056850 w 1852378"/>
                <a:gd name="connsiteY29" fmla="*/ 1085309 h 1631616"/>
                <a:gd name="connsiteX30" fmla="*/ 1029418 w 1852378"/>
                <a:gd name="connsiteY30" fmla="*/ 1094453 h 1631616"/>
                <a:gd name="connsiteX31" fmla="*/ 928834 w 1852378"/>
                <a:gd name="connsiteY31" fmla="*/ 1112741 h 1631616"/>
                <a:gd name="connsiteX32" fmla="*/ 745954 w 1852378"/>
                <a:gd name="connsiteY32" fmla="*/ 1131029 h 1631616"/>
                <a:gd name="connsiteX33" fmla="*/ 709378 w 1852378"/>
                <a:gd name="connsiteY33" fmla="*/ 1140173 h 1631616"/>
                <a:gd name="connsiteX34" fmla="*/ 663658 w 1852378"/>
                <a:gd name="connsiteY34" fmla="*/ 1185893 h 1631616"/>
                <a:gd name="connsiteX35" fmla="*/ 645370 w 1852378"/>
                <a:gd name="connsiteY35" fmla="*/ 1213325 h 1631616"/>
                <a:gd name="connsiteX36" fmla="*/ 617938 w 1852378"/>
                <a:gd name="connsiteY36" fmla="*/ 1222469 h 1631616"/>
                <a:gd name="connsiteX37" fmla="*/ 572218 w 1852378"/>
                <a:gd name="connsiteY37" fmla="*/ 1240757 h 1631616"/>
                <a:gd name="connsiteX38" fmla="*/ 544786 w 1852378"/>
                <a:gd name="connsiteY38" fmla="*/ 1249901 h 1631616"/>
                <a:gd name="connsiteX39" fmla="*/ 23578 w 1852378"/>
                <a:gd name="connsiteY39" fmla="*/ 1259045 h 1631616"/>
                <a:gd name="connsiteX40" fmla="*/ 14434 w 1852378"/>
                <a:gd name="connsiteY40" fmla="*/ 1478501 h 1631616"/>
                <a:gd name="connsiteX41" fmla="*/ 14434 w 1852378"/>
                <a:gd name="connsiteY41" fmla="*/ 1551653 h 1631616"/>
                <a:gd name="connsiteX42" fmla="*/ 160738 w 1852378"/>
                <a:gd name="connsiteY42" fmla="*/ 1560797 h 1631616"/>
                <a:gd name="connsiteX43" fmla="*/ 343618 w 1852378"/>
                <a:gd name="connsiteY43" fmla="*/ 1569941 h 1631616"/>
                <a:gd name="connsiteX44" fmla="*/ 1678642 w 1852378"/>
                <a:gd name="connsiteY44" fmla="*/ 1560797 h 1631616"/>
                <a:gd name="connsiteX45" fmla="*/ 1788370 w 1852378"/>
                <a:gd name="connsiteY45" fmla="*/ 1460213 h 1631616"/>
                <a:gd name="connsiteX46" fmla="*/ 1797514 w 1852378"/>
                <a:gd name="connsiteY46" fmla="*/ 1423637 h 1631616"/>
                <a:gd name="connsiteX47" fmla="*/ 1824946 w 1852378"/>
                <a:gd name="connsiteY47" fmla="*/ 1323053 h 1631616"/>
                <a:gd name="connsiteX48" fmla="*/ 1843234 w 1852378"/>
                <a:gd name="connsiteY48" fmla="*/ 1204181 h 1631616"/>
                <a:gd name="connsiteX49" fmla="*/ 1852378 w 1852378"/>
                <a:gd name="connsiteY49" fmla="*/ 1176749 h 1631616"/>
                <a:gd name="connsiteX50" fmla="*/ 1843234 w 1852378"/>
                <a:gd name="connsiteY50" fmla="*/ 710405 h 1631616"/>
                <a:gd name="connsiteX51" fmla="*/ 1834090 w 1852378"/>
                <a:gd name="connsiteY51" fmla="*/ 344645 h 1631616"/>
                <a:gd name="connsiteX52" fmla="*/ 1824946 w 1852378"/>
                <a:gd name="connsiteY52" fmla="*/ 317213 h 1631616"/>
                <a:gd name="connsiteX53" fmla="*/ 1806658 w 1852378"/>
                <a:gd name="connsiteY53" fmla="*/ 225773 h 1631616"/>
                <a:gd name="connsiteX54" fmla="*/ 1788370 w 1852378"/>
                <a:gd name="connsiteY54" fmla="*/ 161765 h 1631616"/>
                <a:gd name="connsiteX55" fmla="*/ 1760938 w 1852378"/>
                <a:gd name="connsiteY55" fmla="*/ 42893 h 1631616"/>
                <a:gd name="connsiteX56" fmla="*/ 1733506 w 1852378"/>
                <a:gd name="connsiteY56" fmla="*/ 61181 h 1631616"/>
                <a:gd name="connsiteX0" fmla="*/ 1733506 w 1852378"/>
                <a:gd name="connsiteY0" fmla="*/ 60368 h 1630803"/>
                <a:gd name="connsiteX1" fmla="*/ 1660354 w 1852378"/>
                <a:gd name="connsiteY1" fmla="*/ 26775 h 1630803"/>
                <a:gd name="connsiteX2" fmla="*/ 1614015 w 1852378"/>
                <a:gd name="connsiteY2" fmla="*/ 418 h 1630803"/>
                <a:gd name="connsiteX3" fmla="*/ 1586894 w 1852378"/>
                <a:gd name="connsiteY3" fmla="*/ 48046 h 1630803"/>
                <a:gd name="connsiteX4" fmla="*/ 1541482 w 1852378"/>
                <a:gd name="connsiteY4" fmla="*/ 151808 h 1630803"/>
                <a:gd name="connsiteX5" fmla="*/ 1526993 w 1852378"/>
                <a:gd name="connsiteY5" fmla="*/ 243248 h 1630803"/>
                <a:gd name="connsiteX6" fmla="*/ 1568914 w 1852378"/>
                <a:gd name="connsiteY6" fmla="*/ 307256 h 1630803"/>
                <a:gd name="connsiteX7" fmla="*/ 1536138 w 1852378"/>
                <a:gd name="connsiteY7" fmla="*/ 401679 h 1630803"/>
                <a:gd name="connsiteX8" fmla="*/ 1513123 w 1852378"/>
                <a:gd name="connsiteY8" fmla="*/ 443781 h 1630803"/>
                <a:gd name="connsiteX9" fmla="*/ 1459187 w 1852378"/>
                <a:gd name="connsiteY9" fmla="*/ 494390 h 1630803"/>
                <a:gd name="connsiteX10" fmla="*/ 969827 w 1852378"/>
                <a:gd name="connsiteY10" fmla="*/ 444856 h 1630803"/>
                <a:gd name="connsiteX11" fmla="*/ 956266 w 1852378"/>
                <a:gd name="connsiteY11" fmla="*/ 572432 h 1630803"/>
                <a:gd name="connsiteX12" fmla="*/ 901402 w 1852378"/>
                <a:gd name="connsiteY12" fmla="*/ 618152 h 1630803"/>
                <a:gd name="connsiteX13" fmla="*/ 873970 w 1852378"/>
                <a:gd name="connsiteY13" fmla="*/ 627296 h 1630803"/>
                <a:gd name="connsiteX14" fmla="*/ 822906 w 1852378"/>
                <a:gd name="connsiteY14" fmla="*/ 606466 h 1630803"/>
                <a:gd name="connsiteX15" fmla="*/ 672802 w 1852378"/>
                <a:gd name="connsiteY15" fmla="*/ 673016 h 1630803"/>
                <a:gd name="connsiteX16" fmla="*/ 663658 w 1852378"/>
                <a:gd name="connsiteY16" fmla="*/ 700448 h 1630803"/>
                <a:gd name="connsiteX17" fmla="*/ 672802 w 1852378"/>
                <a:gd name="connsiteY17" fmla="*/ 801032 h 1630803"/>
                <a:gd name="connsiteX18" fmla="*/ 700234 w 1852378"/>
                <a:gd name="connsiteY18" fmla="*/ 819320 h 1630803"/>
                <a:gd name="connsiteX19" fmla="*/ 764242 w 1852378"/>
                <a:gd name="connsiteY19" fmla="*/ 837608 h 1630803"/>
                <a:gd name="connsiteX20" fmla="*/ 791674 w 1852378"/>
                <a:gd name="connsiteY20" fmla="*/ 846752 h 1630803"/>
                <a:gd name="connsiteX21" fmla="*/ 864826 w 1852378"/>
                <a:gd name="connsiteY21" fmla="*/ 865040 h 1630803"/>
                <a:gd name="connsiteX22" fmla="*/ 892258 w 1852378"/>
                <a:gd name="connsiteY22" fmla="*/ 883328 h 1630803"/>
                <a:gd name="connsiteX23" fmla="*/ 956266 w 1852378"/>
                <a:gd name="connsiteY23" fmla="*/ 892472 h 1630803"/>
                <a:gd name="connsiteX24" fmla="*/ 1001986 w 1852378"/>
                <a:gd name="connsiteY24" fmla="*/ 901616 h 1630803"/>
                <a:gd name="connsiteX25" fmla="*/ 1056850 w 1852378"/>
                <a:gd name="connsiteY25" fmla="*/ 919904 h 1630803"/>
                <a:gd name="connsiteX26" fmla="*/ 1093426 w 1852378"/>
                <a:gd name="connsiteY26" fmla="*/ 983912 h 1630803"/>
                <a:gd name="connsiteX27" fmla="*/ 1111714 w 1852378"/>
                <a:gd name="connsiteY27" fmla="*/ 1038776 h 1630803"/>
                <a:gd name="connsiteX28" fmla="*/ 1084282 w 1852378"/>
                <a:gd name="connsiteY28" fmla="*/ 1057064 h 1630803"/>
                <a:gd name="connsiteX29" fmla="*/ 1056850 w 1852378"/>
                <a:gd name="connsiteY29" fmla="*/ 1084496 h 1630803"/>
                <a:gd name="connsiteX30" fmla="*/ 1029418 w 1852378"/>
                <a:gd name="connsiteY30" fmla="*/ 1093640 h 1630803"/>
                <a:gd name="connsiteX31" fmla="*/ 928834 w 1852378"/>
                <a:gd name="connsiteY31" fmla="*/ 1111928 h 1630803"/>
                <a:gd name="connsiteX32" fmla="*/ 745954 w 1852378"/>
                <a:gd name="connsiteY32" fmla="*/ 1130216 h 1630803"/>
                <a:gd name="connsiteX33" fmla="*/ 709378 w 1852378"/>
                <a:gd name="connsiteY33" fmla="*/ 1139360 h 1630803"/>
                <a:gd name="connsiteX34" fmla="*/ 663658 w 1852378"/>
                <a:gd name="connsiteY34" fmla="*/ 1185080 h 1630803"/>
                <a:gd name="connsiteX35" fmla="*/ 645370 w 1852378"/>
                <a:gd name="connsiteY35" fmla="*/ 1212512 h 1630803"/>
                <a:gd name="connsiteX36" fmla="*/ 617938 w 1852378"/>
                <a:gd name="connsiteY36" fmla="*/ 1221656 h 1630803"/>
                <a:gd name="connsiteX37" fmla="*/ 572218 w 1852378"/>
                <a:gd name="connsiteY37" fmla="*/ 1239944 h 1630803"/>
                <a:gd name="connsiteX38" fmla="*/ 544786 w 1852378"/>
                <a:gd name="connsiteY38" fmla="*/ 1249088 h 1630803"/>
                <a:gd name="connsiteX39" fmla="*/ 23578 w 1852378"/>
                <a:gd name="connsiteY39" fmla="*/ 1258232 h 1630803"/>
                <a:gd name="connsiteX40" fmla="*/ 14434 w 1852378"/>
                <a:gd name="connsiteY40" fmla="*/ 1477688 h 1630803"/>
                <a:gd name="connsiteX41" fmla="*/ 14434 w 1852378"/>
                <a:gd name="connsiteY41" fmla="*/ 1550840 h 1630803"/>
                <a:gd name="connsiteX42" fmla="*/ 160738 w 1852378"/>
                <a:gd name="connsiteY42" fmla="*/ 1559984 h 1630803"/>
                <a:gd name="connsiteX43" fmla="*/ 343618 w 1852378"/>
                <a:gd name="connsiteY43" fmla="*/ 1569128 h 1630803"/>
                <a:gd name="connsiteX44" fmla="*/ 1678642 w 1852378"/>
                <a:gd name="connsiteY44" fmla="*/ 1559984 h 1630803"/>
                <a:gd name="connsiteX45" fmla="*/ 1788370 w 1852378"/>
                <a:gd name="connsiteY45" fmla="*/ 1459400 h 1630803"/>
                <a:gd name="connsiteX46" fmla="*/ 1797514 w 1852378"/>
                <a:gd name="connsiteY46" fmla="*/ 1422824 h 1630803"/>
                <a:gd name="connsiteX47" fmla="*/ 1824946 w 1852378"/>
                <a:gd name="connsiteY47" fmla="*/ 1322240 h 1630803"/>
                <a:gd name="connsiteX48" fmla="*/ 1843234 w 1852378"/>
                <a:gd name="connsiteY48" fmla="*/ 1203368 h 1630803"/>
                <a:gd name="connsiteX49" fmla="*/ 1852378 w 1852378"/>
                <a:gd name="connsiteY49" fmla="*/ 1175936 h 1630803"/>
                <a:gd name="connsiteX50" fmla="*/ 1843234 w 1852378"/>
                <a:gd name="connsiteY50" fmla="*/ 709592 h 1630803"/>
                <a:gd name="connsiteX51" fmla="*/ 1834090 w 1852378"/>
                <a:gd name="connsiteY51" fmla="*/ 343832 h 1630803"/>
                <a:gd name="connsiteX52" fmla="*/ 1824946 w 1852378"/>
                <a:gd name="connsiteY52" fmla="*/ 316400 h 1630803"/>
                <a:gd name="connsiteX53" fmla="*/ 1806658 w 1852378"/>
                <a:gd name="connsiteY53" fmla="*/ 224960 h 1630803"/>
                <a:gd name="connsiteX54" fmla="*/ 1788370 w 1852378"/>
                <a:gd name="connsiteY54" fmla="*/ 160952 h 1630803"/>
                <a:gd name="connsiteX55" fmla="*/ 1760938 w 1852378"/>
                <a:gd name="connsiteY55" fmla="*/ 42080 h 1630803"/>
                <a:gd name="connsiteX56" fmla="*/ 1733506 w 1852378"/>
                <a:gd name="connsiteY56" fmla="*/ 60368 h 163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852378" h="1630803">
                  <a:moveTo>
                    <a:pt x="1733506" y="60368"/>
                  </a:moveTo>
                  <a:cubicBezTo>
                    <a:pt x="1716742" y="57817"/>
                    <a:pt x="1680269" y="36767"/>
                    <a:pt x="1660354" y="26775"/>
                  </a:cubicBezTo>
                  <a:cubicBezTo>
                    <a:pt x="1640439" y="16783"/>
                    <a:pt x="1626258" y="-3127"/>
                    <a:pt x="1614015" y="418"/>
                  </a:cubicBezTo>
                  <a:cubicBezTo>
                    <a:pt x="1601772" y="3963"/>
                    <a:pt x="1598983" y="22814"/>
                    <a:pt x="1586894" y="48046"/>
                  </a:cubicBezTo>
                  <a:cubicBezTo>
                    <a:pt x="1574805" y="73278"/>
                    <a:pt x="1551465" y="119274"/>
                    <a:pt x="1541482" y="151808"/>
                  </a:cubicBezTo>
                  <a:cubicBezTo>
                    <a:pt x="1531499" y="184342"/>
                    <a:pt x="1522661" y="212924"/>
                    <a:pt x="1526993" y="243248"/>
                  </a:cubicBezTo>
                  <a:cubicBezTo>
                    <a:pt x="1529863" y="263341"/>
                    <a:pt x="1562400" y="287715"/>
                    <a:pt x="1568914" y="307256"/>
                  </a:cubicBezTo>
                  <a:cubicBezTo>
                    <a:pt x="1565866" y="346880"/>
                    <a:pt x="1545436" y="378925"/>
                    <a:pt x="1536138" y="401679"/>
                  </a:cubicBezTo>
                  <a:cubicBezTo>
                    <a:pt x="1526840" y="424433"/>
                    <a:pt x="1525948" y="428329"/>
                    <a:pt x="1513123" y="443781"/>
                  </a:cubicBezTo>
                  <a:cubicBezTo>
                    <a:pt x="1500298" y="459233"/>
                    <a:pt x="1549736" y="494211"/>
                    <a:pt x="1459187" y="494390"/>
                  </a:cubicBezTo>
                  <a:cubicBezTo>
                    <a:pt x="1368638" y="494569"/>
                    <a:pt x="1131371" y="441808"/>
                    <a:pt x="969827" y="444856"/>
                  </a:cubicBezTo>
                  <a:cubicBezTo>
                    <a:pt x="968608" y="449733"/>
                    <a:pt x="967670" y="543549"/>
                    <a:pt x="956266" y="572432"/>
                  </a:cubicBezTo>
                  <a:cubicBezTo>
                    <a:pt x="944862" y="601315"/>
                    <a:pt x="918270" y="609718"/>
                    <a:pt x="901402" y="618152"/>
                  </a:cubicBezTo>
                  <a:cubicBezTo>
                    <a:pt x="892781" y="622463"/>
                    <a:pt x="887053" y="629244"/>
                    <a:pt x="873970" y="627296"/>
                  </a:cubicBezTo>
                  <a:cubicBezTo>
                    <a:pt x="860887" y="625348"/>
                    <a:pt x="832949" y="602003"/>
                    <a:pt x="822906" y="606466"/>
                  </a:cubicBezTo>
                  <a:cubicBezTo>
                    <a:pt x="758325" y="635169"/>
                    <a:pt x="753202" y="666831"/>
                    <a:pt x="672802" y="673016"/>
                  </a:cubicBezTo>
                  <a:cubicBezTo>
                    <a:pt x="669754" y="682160"/>
                    <a:pt x="663658" y="690809"/>
                    <a:pt x="663658" y="700448"/>
                  </a:cubicBezTo>
                  <a:cubicBezTo>
                    <a:pt x="663658" y="734114"/>
                    <a:pt x="662901" y="768854"/>
                    <a:pt x="672802" y="801032"/>
                  </a:cubicBezTo>
                  <a:cubicBezTo>
                    <a:pt x="676034" y="811536"/>
                    <a:pt x="690404" y="814405"/>
                    <a:pt x="700234" y="819320"/>
                  </a:cubicBezTo>
                  <a:cubicBezTo>
                    <a:pt x="714850" y="826628"/>
                    <a:pt x="750570" y="833702"/>
                    <a:pt x="764242" y="837608"/>
                  </a:cubicBezTo>
                  <a:cubicBezTo>
                    <a:pt x="773510" y="840256"/>
                    <a:pt x="782375" y="844216"/>
                    <a:pt x="791674" y="846752"/>
                  </a:cubicBezTo>
                  <a:cubicBezTo>
                    <a:pt x="815923" y="853365"/>
                    <a:pt x="840442" y="858944"/>
                    <a:pt x="864826" y="865040"/>
                  </a:cubicBezTo>
                  <a:cubicBezTo>
                    <a:pt x="873970" y="871136"/>
                    <a:pt x="881732" y="880170"/>
                    <a:pt x="892258" y="883328"/>
                  </a:cubicBezTo>
                  <a:cubicBezTo>
                    <a:pt x="912902" y="889521"/>
                    <a:pt x="935007" y="888929"/>
                    <a:pt x="956266" y="892472"/>
                  </a:cubicBezTo>
                  <a:cubicBezTo>
                    <a:pt x="971596" y="895027"/>
                    <a:pt x="986992" y="897527"/>
                    <a:pt x="1001986" y="901616"/>
                  </a:cubicBezTo>
                  <a:cubicBezTo>
                    <a:pt x="1020584" y="906688"/>
                    <a:pt x="1056850" y="919904"/>
                    <a:pt x="1056850" y="919904"/>
                  </a:cubicBezTo>
                  <a:cubicBezTo>
                    <a:pt x="1073346" y="944648"/>
                    <a:pt x="1081825" y="954909"/>
                    <a:pt x="1093426" y="983912"/>
                  </a:cubicBezTo>
                  <a:cubicBezTo>
                    <a:pt x="1100585" y="1001810"/>
                    <a:pt x="1111714" y="1038776"/>
                    <a:pt x="1111714" y="1038776"/>
                  </a:cubicBezTo>
                  <a:cubicBezTo>
                    <a:pt x="1102570" y="1044872"/>
                    <a:pt x="1092725" y="1050029"/>
                    <a:pt x="1084282" y="1057064"/>
                  </a:cubicBezTo>
                  <a:cubicBezTo>
                    <a:pt x="1074348" y="1065343"/>
                    <a:pt x="1067610" y="1077323"/>
                    <a:pt x="1056850" y="1084496"/>
                  </a:cubicBezTo>
                  <a:cubicBezTo>
                    <a:pt x="1048830" y="1089843"/>
                    <a:pt x="1038686" y="1090992"/>
                    <a:pt x="1029418" y="1093640"/>
                  </a:cubicBezTo>
                  <a:cubicBezTo>
                    <a:pt x="992597" y="1104160"/>
                    <a:pt x="969844" y="1107611"/>
                    <a:pt x="928834" y="1111928"/>
                  </a:cubicBezTo>
                  <a:cubicBezTo>
                    <a:pt x="857733" y="1119412"/>
                    <a:pt x="813267" y="1118997"/>
                    <a:pt x="745954" y="1130216"/>
                  </a:cubicBezTo>
                  <a:cubicBezTo>
                    <a:pt x="733558" y="1132282"/>
                    <a:pt x="721570" y="1136312"/>
                    <a:pt x="709378" y="1139360"/>
                  </a:cubicBezTo>
                  <a:cubicBezTo>
                    <a:pt x="660610" y="1212512"/>
                    <a:pt x="724618" y="1124120"/>
                    <a:pt x="663658" y="1185080"/>
                  </a:cubicBezTo>
                  <a:cubicBezTo>
                    <a:pt x="655887" y="1192851"/>
                    <a:pt x="653952" y="1205647"/>
                    <a:pt x="645370" y="1212512"/>
                  </a:cubicBezTo>
                  <a:cubicBezTo>
                    <a:pt x="637844" y="1218533"/>
                    <a:pt x="626963" y="1218272"/>
                    <a:pt x="617938" y="1221656"/>
                  </a:cubicBezTo>
                  <a:cubicBezTo>
                    <a:pt x="602569" y="1227419"/>
                    <a:pt x="587587" y="1234181"/>
                    <a:pt x="572218" y="1239944"/>
                  </a:cubicBezTo>
                  <a:cubicBezTo>
                    <a:pt x="563193" y="1243328"/>
                    <a:pt x="554419" y="1248767"/>
                    <a:pt x="544786" y="1249088"/>
                  </a:cubicBezTo>
                  <a:cubicBezTo>
                    <a:pt x="371120" y="1254877"/>
                    <a:pt x="197314" y="1255184"/>
                    <a:pt x="23578" y="1258232"/>
                  </a:cubicBezTo>
                  <a:cubicBezTo>
                    <a:pt x="20530" y="1331384"/>
                    <a:pt x="19843" y="1404673"/>
                    <a:pt x="14434" y="1477688"/>
                  </a:cubicBezTo>
                  <a:cubicBezTo>
                    <a:pt x="13327" y="1492635"/>
                    <a:pt x="-17484" y="1539575"/>
                    <a:pt x="14434" y="1550840"/>
                  </a:cubicBezTo>
                  <a:cubicBezTo>
                    <a:pt x="60511" y="1567103"/>
                    <a:pt x="111950" y="1557274"/>
                    <a:pt x="160738" y="1559984"/>
                  </a:cubicBezTo>
                  <a:lnTo>
                    <a:pt x="343618" y="1569128"/>
                  </a:lnTo>
                  <a:cubicBezTo>
                    <a:pt x="776260" y="1677289"/>
                    <a:pt x="1238417" y="1622873"/>
                    <a:pt x="1678642" y="1559984"/>
                  </a:cubicBezTo>
                  <a:cubicBezTo>
                    <a:pt x="1726268" y="1528234"/>
                    <a:pt x="1740966" y="1521025"/>
                    <a:pt x="1788370" y="1459400"/>
                  </a:cubicBezTo>
                  <a:cubicBezTo>
                    <a:pt x="1796032" y="1449439"/>
                    <a:pt x="1795049" y="1435147"/>
                    <a:pt x="1797514" y="1422824"/>
                  </a:cubicBezTo>
                  <a:cubicBezTo>
                    <a:pt x="1814093" y="1339927"/>
                    <a:pt x="1795579" y="1395658"/>
                    <a:pt x="1824946" y="1322240"/>
                  </a:cubicBezTo>
                  <a:cubicBezTo>
                    <a:pt x="1827863" y="1301822"/>
                    <a:pt x="1838159" y="1226205"/>
                    <a:pt x="1843234" y="1203368"/>
                  </a:cubicBezTo>
                  <a:cubicBezTo>
                    <a:pt x="1845325" y="1193959"/>
                    <a:pt x="1849330" y="1185080"/>
                    <a:pt x="1852378" y="1175936"/>
                  </a:cubicBezTo>
                  <a:cubicBezTo>
                    <a:pt x="1849330" y="1020488"/>
                    <a:pt x="1846650" y="865032"/>
                    <a:pt x="1843234" y="709592"/>
                  </a:cubicBezTo>
                  <a:cubicBezTo>
                    <a:pt x="1840554" y="587663"/>
                    <a:pt x="1839756" y="465658"/>
                    <a:pt x="1834090" y="343832"/>
                  </a:cubicBezTo>
                  <a:cubicBezTo>
                    <a:pt x="1833642" y="334204"/>
                    <a:pt x="1827113" y="325792"/>
                    <a:pt x="1824946" y="316400"/>
                  </a:cubicBezTo>
                  <a:cubicBezTo>
                    <a:pt x="1817957" y="286112"/>
                    <a:pt x="1814197" y="255116"/>
                    <a:pt x="1806658" y="224960"/>
                  </a:cubicBezTo>
                  <a:cubicBezTo>
                    <a:pt x="1795176" y="179033"/>
                    <a:pt x="1801488" y="200306"/>
                    <a:pt x="1788370" y="160952"/>
                  </a:cubicBezTo>
                  <a:cubicBezTo>
                    <a:pt x="1785474" y="134885"/>
                    <a:pt x="1787741" y="68883"/>
                    <a:pt x="1760938" y="42080"/>
                  </a:cubicBezTo>
                  <a:cubicBezTo>
                    <a:pt x="1756627" y="37769"/>
                    <a:pt x="1750270" y="62919"/>
                    <a:pt x="1733506" y="603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160595" y="931179"/>
            <a:ext cx="3194485" cy="5710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56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외적으로 가꾸는 것을 좋아하고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쇼핑과 카페를 통해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힐링을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하는 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6EBE3-9584-44D2-B076-AB69D1D39AB0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45B98-7627-415B-AEEB-D983A2C68F0C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42888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ì½ì¹´ì½ë¼ì ëí ì´ë¯¸ì§ ê²ìê²°ê³¼">
            <a:extLst>
              <a:ext uri="{FF2B5EF4-FFF2-40B4-BE49-F238E27FC236}">
                <a16:creationId xmlns:a16="http://schemas.microsoft.com/office/drawing/2014/main" id="{6C00FBD2-B006-49D7-B51F-3E86E6C0B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052" y="981565"/>
            <a:ext cx="8169897" cy="574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6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1D6658-D35C-4021-819D-B65E744810DD}"/>
              </a:ext>
            </a:extLst>
          </p:cNvPr>
          <p:cNvSpPr/>
          <p:nvPr/>
        </p:nvSpPr>
        <p:spPr>
          <a:xfrm>
            <a:off x="1938528" y="6013008"/>
            <a:ext cx="8314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외적으로 가꾸는 것을 좋아하고 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쇼핑과 카페를 통해 힐링을 하는 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E309FB-A1C9-40CD-AFCB-418D2FEA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6" y="1752850"/>
            <a:ext cx="8073907" cy="41780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800" y="2558756"/>
            <a:ext cx="1233093" cy="224676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피트니스</a:t>
            </a:r>
          </a:p>
        </p:txBody>
      </p:sp>
      <p:sp>
        <p:nvSpPr>
          <p:cNvPr id="18" name="자유형 17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7550A6-2816-43DA-A6E9-21494CCB3A18}"/>
              </a:ext>
            </a:extLst>
          </p:cNvPr>
          <p:cNvSpPr txBox="1"/>
          <p:nvPr/>
        </p:nvSpPr>
        <p:spPr>
          <a:xfrm>
            <a:off x="9546270" y="2455557"/>
            <a:ext cx="4432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저렴한 제품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7550A6-2816-43DA-A6E9-21494CCB3A18}"/>
              </a:ext>
            </a:extLst>
          </p:cNvPr>
          <p:cNvSpPr txBox="1"/>
          <p:nvPr/>
        </p:nvSpPr>
        <p:spPr>
          <a:xfrm>
            <a:off x="9335957" y="4586472"/>
            <a:ext cx="4432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GRWM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메이크업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튜토리얼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00708" y="2039007"/>
            <a:ext cx="6486040" cy="1618593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79999" y="2718314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60%(9)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00708" y="3782567"/>
            <a:ext cx="4297756" cy="1618593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113228" y="4417195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40%(6)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11B314-E8A3-4FE0-9B67-01BE12121337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2C4460-CE59-4EE2-99DC-D51375042824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528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7562088" y="3639312"/>
            <a:ext cx="3950208" cy="4572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영화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음악에 관심이 많은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헤비유저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08064" y="870768"/>
            <a:ext cx="3861816" cy="45511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F9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군집에 비해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대중적인 유머 콘텐츠와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아이돌을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좋아하는 여성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71944" y="5367528"/>
            <a:ext cx="3810000" cy="5580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스포츠와 다양한 분야의 뉴스를 챙겨보며 </a:t>
            </a:r>
            <a:endParaRPr lang="en-US" altLang="ko-KR" sz="150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독서와 여성인권에도 관심이 있는 지적인 여성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79437" y="6355080"/>
            <a:ext cx="4159535" cy="4549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79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애완동물과 책을 좋아하고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본인만의 취미가 확고한 여성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 자기계발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0" y="5692501"/>
            <a:ext cx="4268183" cy="84124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87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피트니스를 좋아하고 건강한 생활 습관을 추구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여행과 인테리어에도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시간과 돈을 투자할 수 있는 여유로운 여성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51101" y="980497"/>
            <a:ext cx="3232963" cy="57100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56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외적으로 가꾸는 것을 좋아하고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쇼핑과 카페를 통해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힐링을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하는 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927FE-E0D9-444A-B09D-15B9F7E254F3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B127D-7AF5-49B9-8145-2F0C1F4F9D7F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3606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5A927FE-E0D9-444A-B09D-15B9F7E254F3}"/>
              </a:ext>
            </a:extLst>
          </p:cNvPr>
          <p:cNvSpPr txBox="1"/>
          <p:nvPr/>
        </p:nvSpPr>
        <p:spPr>
          <a:xfrm>
            <a:off x="234956" y="-5220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3.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차별화 메시지 전략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5B127D-7AF5-49B9-8145-2F0C1F4F9D7F}"/>
              </a:ext>
            </a:extLst>
          </p:cNvPr>
          <p:cNvSpPr txBox="1"/>
          <p:nvPr/>
        </p:nvSpPr>
        <p:spPr>
          <a:xfrm>
            <a:off x="322106" y="296809"/>
            <a:ext cx="35862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3-1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 차별화 메시지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39E1D-55CE-49F0-8647-0CE1F6C88E3E}"/>
              </a:ext>
            </a:extLst>
          </p:cNvPr>
          <p:cNvGrpSpPr/>
          <p:nvPr/>
        </p:nvGrpSpPr>
        <p:grpSpPr>
          <a:xfrm>
            <a:off x="1772403" y="1316523"/>
            <a:ext cx="8647194" cy="4764327"/>
            <a:chOff x="1071990" y="1316523"/>
            <a:chExt cx="8647194" cy="4764327"/>
          </a:xfrm>
        </p:grpSpPr>
        <p:sp>
          <p:nvSpPr>
            <p:cNvPr id="20" name="모서리가 둥근 직사각형 33">
              <a:extLst>
                <a:ext uri="{FF2B5EF4-FFF2-40B4-BE49-F238E27FC236}">
                  <a16:creationId xmlns:a16="http://schemas.microsoft.com/office/drawing/2014/main" id="{944D8B57-A19D-4C0B-89E5-DD538DCC744B}"/>
                </a:ext>
              </a:extLst>
            </p:cNvPr>
            <p:cNvSpPr/>
            <p:nvPr/>
          </p:nvSpPr>
          <p:spPr>
            <a:xfrm>
              <a:off x="1071990" y="3307994"/>
              <a:ext cx="2096714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D4569-2D56-41DF-9433-5BAC8A3F355D}"/>
                </a:ext>
              </a:extLst>
            </p:cNvPr>
            <p:cNvSpPr txBox="1"/>
            <p:nvPr/>
          </p:nvSpPr>
          <p:spPr>
            <a:xfrm>
              <a:off x="1128977" y="3401161"/>
              <a:ext cx="1982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메시지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B5D398-7B98-484E-A5E0-6AEDE4F95F3F}"/>
                </a:ext>
              </a:extLst>
            </p:cNvPr>
            <p:cNvSpPr txBox="1"/>
            <p:nvPr/>
          </p:nvSpPr>
          <p:spPr>
            <a:xfrm>
              <a:off x="4180400" y="1385310"/>
              <a:ext cx="511234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음식</a:t>
              </a:r>
              <a:r>
                <a:rPr lang="en-US" altLang="ko-KR" sz="15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5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피트니스를 좋아하고 건강한 생활습관을 추구하는 여성이며 </a:t>
              </a:r>
              <a:endPara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5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여행과 인테리어에도 시간과 돈을 투자할 수 있는 여유로운 여성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D079DC-6843-4345-9F84-C2B51BF453BF}"/>
                </a:ext>
              </a:extLst>
            </p:cNvPr>
            <p:cNvSpPr txBox="1"/>
            <p:nvPr/>
          </p:nvSpPr>
          <p:spPr>
            <a:xfrm>
              <a:off x="4180400" y="2296378"/>
              <a:ext cx="4670103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dirty="0"/>
                <a:t>애완동물과 책을 좋아하고 본인만의 취미가 확고한 여성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642DE9-731B-4D67-BE99-97350FBD30A7}"/>
                </a:ext>
              </a:extLst>
            </p:cNvPr>
            <p:cNvSpPr txBox="1"/>
            <p:nvPr/>
          </p:nvSpPr>
          <p:spPr>
            <a:xfrm>
              <a:off x="4180400" y="3006976"/>
              <a:ext cx="479811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dirty="0"/>
                <a:t>스포츠와 다양한 분야의 뉴스를 챙겨보며 </a:t>
              </a:r>
              <a:endParaRPr lang="en-US" altLang="ko-KR" dirty="0"/>
            </a:p>
            <a:p>
              <a:r>
                <a:rPr lang="ko-KR" altLang="en-US" dirty="0"/>
                <a:t>독서와 여성인권에도 관심이 있는 지적인 여성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D2C7D1-7897-44BA-B443-586C6CEBE0A7}"/>
                </a:ext>
              </a:extLst>
            </p:cNvPr>
            <p:cNvSpPr txBox="1"/>
            <p:nvPr/>
          </p:nvSpPr>
          <p:spPr>
            <a:xfrm>
              <a:off x="4180401" y="3955994"/>
              <a:ext cx="4798118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en-US" altLang="ko-KR" dirty="0"/>
                <a:t>TV</a:t>
              </a:r>
              <a:r>
                <a:rPr lang="ko-KR" altLang="en-US" dirty="0"/>
                <a:t>콘텐츠</a:t>
              </a:r>
              <a:r>
                <a:rPr lang="en-US" altLang="ko-KR" dirty="0"/>
                <a:t>,</a:t>
              </a:r>
              <a:r>
                <a:rPr lang="ko-KR" altLang="en-US" dirty="0"/>
                <a:t> 영화</a:t>
              </a:r>
              <a:r>
                <a:rPr lang="en-US" altLang="ko-KR" dirty="0"/>
                <a:t>,</a:t>
              </a:r>
              <a:r>
                <a:rPr lang="ko-KR" altLang="en-US" dirty="0"/>
                <a:t> 음악에 관심이 많은 </a:t>
              </a:r>
              <a:r>
                <a:rPr lang="en-US" altLang="ko-KR" dirty="0"/>
                <a:t>heavy </a:t>
              </a:r>
              <a:r>
                <a:rPr lang="ko-KR" altLang="en-US" dirty="0"/>
                <a:t>유저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4364C2-590F-4642-A1A3-4273DFA086D1}"/>
                </a:ext>
              </a:extLst>
            </p:cNvPr>
            <p:cNvSpPr txBox="1"/>
            <p:nvPr/>
          </p:nvSpPr>
          <p:spPr>
            <a:xfrm>
              <a:off x="4180400" y="4772000"/>
              <a:ext cx="426776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dirty="0"/>
                <a:t>대중적인 유머 콘텐츠와 </a:t>
              </a:r>
              <a:r>
                <a:rPr lang="ko-KR" altLang="en-US" dirty="0" err="1"/>
                <a:t>아이돌을</a:t>
              </a:r>
              <a:r>
                <a:rPr lang="ko-KR" altLang="en-US" dirty="0"/>
                <a:t> 좋아하는 여성</a:t>
              </a:r>
            </a:p>
          </p:txBody>
        </p:sp>
        <p:sp>
          <p:nvSpPr>
            <p:cNvPr id="40" name="모서리가 둥근 직사각형 29">
              <a:extLst>
                <a:ext uri="{FF2B5EF4-FFF2-40B4-BE49-F238E27FC236}">
                  <a16:creationId xmlns:a16="http://schemas.microsoft.com/office/drawing/2014/main" id="{F5524231-E430-4398-AE47-2980FF38875C}"/>
                </a:ext>
              </a:extLst>
            </p:cNvPr>
            <p:cNvSpPr/>
            <p:nvPr/>
          </p:nvSpPr>
          <p:spPr>
            <a:xfrm>
              <a:off x="4150690" y="3786318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30">
              <a:extLst>
                <a:ext uri="{FF2B5EF4-FFF2-40B4-BE49-F238E27FC236}">
                  <a16:creationId xmlns:a16="http://schemas.microsoft.com/office/drawing/2014/main" id="{31F89368-36E5-4515-ACEE-14A487803C45}"/>
                </a:ext>
              </a:extLst>
            </p:cNvPr>
            <p:cNvSpPr/>
            <p:nvPr/>
          </p:nvSpPr>
          <p:spPr>
            <a:xfrm>
              <a:off x="4150690" y="2139788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31">
              <a:extLst>
                <a:ext uri="{FF2B5EF4-FFF2-40B4-BE49-F238E27FC236}">
                  <a16:creationId xmlns:a16="http://schemas.microsoft.com/office/drawing/2014/main" id="{33003295-B8D0-4A96-9434-B2ADCAE5B295}"/>
                </a:ext>
              </a:extLst>
            </p:cNvPr>
            <p:cNvSpPr/>
            <p:nvPr/>
          </p:nvSpPr>
          <p:spPr>
            <a:xfrm>
              <a:off x="4150690" y="2963053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32">
              <a:extLst>
                <a:ext uri="{FF2B5EF4-FFF2-40B4-BE49-F238E27FC236}">
                  <a16:creationId xmlns:a16="http://schemas.microsoft.com/office/drawing/2014/main" id="{199C800F-A24D-49D8-B89F-FBD8D549C9B9}"/>
                </a:ext>
              </a:extLst>
            </p:cNvPr>
            <p:cNvSpPr/>
            <p:nvPr/>
          </p:nvSpPr>
          <p:spPr>
            <a:xfrm>
              <a:off x="4150690" y="5432850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33">
              <a:extLst>
                <a:ext uri="{FF2B5EF4-FFF2-40B4-BE49-F238E27FC236}">
                  <a16:creationId xmlns:a16="http://schemas.microsoft.com/office/drawing/2014/main" id="{550C061C-565E-4156-8DF6-54ACCC59BED8}"/>
                </a:ext>
              </a:extLst>
            </p:cNvPr>
            <p:cNvSpPr/>
            <p:nvPr/>
          </p:nvSpPr>
          <p:spPr>
            <a:xfrm>
              <a:off x="4150690" y="1316523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34">
              <a:extLst>
                <a:ext uri="{FF2B5EF4-FFF2-40B4-BE49-F238E27FC236}">
                  <a16:creationId xmlns:a16="http://schemas.microsoft.com/office/drawing/2014/main" id="{5EF70591-F204-4182-A7F0-B9D9E99FF43C}"/>
                </a:ext>
              </a:extLst>
            </p:cNvPr>
            <p:cNvSpPr/>
            <p:nvPr/>
          </p:nvSpPr>
          <p:spPr>
            <a:xfrm>
              <a:off x="4150690" y="4609583"/>
              <a:ext cx="5233490" cy="648000"/>
            </a:xfrm>
            <a:prstGeom prst="roundRect">
              <a:avLst/>
            </a:prstGeom>
            <a:noFill/>
            <a:ln w="28575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3F0737-59DC-4743-8A78-A316C3F0C5E0}"/>
                </a:ext>
              </a:extLst>
            </p:cNvPr>
            <p:cNvSpPr txBox="1"/>
            <p:nvPr/>
          </p:nvSpPr>
          <p:spPr>
            <a:xfrm>
              <a:off x="4180400" y="5595267"/>
              <a:ext cx="553878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500"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dirty="0"/>
                <a:t>외적으로 가꾸는 것을 좋아하고 쇼핑과 카페를 통해 </a:t>
              </a:r>
              <a:r>
                <a:rPr lang="ko-KR" altLang="en-US" dirty="0" err="1"/>
                <a:t>힐링하는</a:t>
              </a:r>
              <a:r>
                <a:rPr lang="ko-KR" altLang="en-US" dirty="0"/>
                <a:t> 여성</a:t>
              </a: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3AAA902-0074-4DCF-9B10-170C4EE8363D}"/>
                </a:ext>
              </a:extLst>
            </p:cNvPr>
            <p:cNvCxnSpPr>
              <a:stCxn id="44" idx="1"/>
              <a:endCxn id="46" idx="1"/>
            </p:cNvCxnSpPr>
            <p:nvPr/>
          </p:nvCxnSpPr>
          <p:spPr>
            <a:xfrm rot="10800000" flipH="1" flipV="1">
              <a:off x="4150690" y="1640522"/>
              <a:ext cx="29710" cy="4116327"/>
            </a:xfrm>
            <a:prstGeom prst="bentConnector3">
              <a:avLst>
                <a:gd name="adj1" fmla="val -1486584"/>
              </a:avLst>
            </a:prstGeom>
            <a:ln w="19050">
              <a:solidFill>
                <a:srgbClr val="E871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43D01F-EA86-469B-9BEF-88E672BA20ED}"/>
              </a:ext>
            </a:extLst>
          </p:cNvPr>
          <p:cNvSpPr txBox="1"/>
          <p:nvPr/>
        </p:nvSpPr>
        <p:spPr>
          <a:xfrm>
            <a:off x="2500801" y="6334883"/>
            <a:ext cx="735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클리오의</a:t>
            </a:r>
            <a:r>
              <a:rPr kumimoji="1"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20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공통된 이미지를 전달</a:t>
            </a:r>
            <a:r>
              <a:rPr kumimoji="1"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하되 군집별로 다른 방식으로 전달한다</a:t>
            </a:r>
            <a:r>
              <a:rPr kumimoji="1"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kumimoji="1"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9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7426963" y="1516044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426963" y="2339801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426963" y="5611254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31152" y="4811072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426963" y="3987315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426963" y="3163558"/>
            <a:ext cx="3805142" cy="648000"/>
          </a:xfrm>
          <a:prstGeom prst="roundRect">
            <a:avLst/>
          </a:prstGeom>
          <a:solidFill>
            <a:srgbClr val="E8716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06595-08BF-414D-AFBA-06FDA7AB8D72}"/>
              </a:ext>
            </a:extLst>
          </p:cNvPr>
          <p:cNvSpPr txBox="1"/>
          <p:nvPr/>
        </p:nvSpPr>
        <p:spPr>
          <a:xfrm>
            <a:off x="1712408" y="1589496"/>
            <a:ext cx="511234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피트니스를 좋아하고 건강한 생활습관을 추구하는 여성이며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여행과 인테리어에도 시간과 돈을 투자할 수 있는 여유로운 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8E21B-64C7-CD4C-ADEF-4BDD611421B1}"/>
              </a:ext>
            </a:extLst>
          </p:cNvPr>
          <p:cNvSpPr txBox="1"/>
          <p:nvPr/>
        </p:nvSpPr>
        <p:spPr>
          <a:xfrm>
            <a:off x="9200591" y="1599775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15A10-40F3-0043-886A-FA3EEAF57C52}"/>
              </a:ext>
            </a:extLst>
          </p:cNvPr>
          <p:cNvSpPr txBox="1"/>
          <p:nvPr/>
        </p:nvSpPr>
        <p:spPr>
          <a:xfrm>
            <a:off x="1235754" y="1631018"/>
            <a:ext cx="37863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1.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98550-37F1-9945-8450-88BF7A8CF549}"/>
              </a:ext>
            </a:extLst>
          </p:cNvPr>
          <p:cNvSpPr txBox="1"/>
          <p:nvPr/>
        </p:nvSpPr>
        <p:spPr>
          <a:xfrm>
            <a:off x="1235754" y="2436556"/>
            <a:ext cx="41069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2.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5C00B-7DCF-1246-8115-FCA211AA603B}"/>
              </a:ext>
            </a:extLst>
          </p:cNvPr>
          <p:cNvSpPr txBox="1"/>
          <p:nvPr/>
        </p:nvSpPr>
        <p:spPr>
          <a:xfrm>
            <a:off x="1712408" y="2500564"/>
            <a:ext cx="4670103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5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애완동물과 책을 좋아하고 본인만의 취미가 확고한 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65242-C569-4D40-BEB2-964C1D2466E0}"/>
              </a:ext>
            </a:extLst>
          </p:cNvPr>
          <p:cNvSpPr txBox="1"/>
          <p:nvPr/>
        </p:nvSpPr>
        <p:spPr>
          <a:xfrm>
            <a:off x="7700724" y="2487701"/>
            <a:ext cx="3257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defRPr>
            </a:lvl1pPr>
          </a:lstStyle>
          <a:p>
            <a:r>
              <a:rPr lang="ko-KR" altLang="en-US" sz="2000" dirty="0"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나만의 시간</a:t>
            </a:r>
            <a:r>
              <a:rPr lang="en-US" altLang="ko-KR" sz="2000" dirty="0"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,</a:t>
            </a:r>
            <a:r>
              <a:rPr lang="ko-KR" altLang="en-US" sz="2000" dirty="0"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rPr>
              <a:t> 나만의 방식으로 즐겨봐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99F12-F636-324E-A791-4C26A6DC36DE}"/>
              </a:ext>
            </a:extLst>
          </p:cNvPr>
          <p:cNvSpPr txBox="1"/>
          <p:nvPr/>
        </p:nvSpPr>
        <p:spPr>
          <a:xfrm>
            <a:off x="1235754" y="3251239"/>
            <a:ext cx="41710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3.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5A-E764-8544-913A-7E3D0D55E6E8}"/>
              </a:ext>
            </a:extLst>
          </p:cNvPr>
          <p:cNvSpPr txBox="1"/>
          <p:nvPr/>
        </p:nvSpPr>
        <p:spPr>
          <a:xfrm>
            <a:off x="1712408" y="3211162"/>
            <a:ext cx="479811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5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스포츠와 다양한 분야의 뉴스를 챙겨보며 </a:t>
            </a:r>
            <a:endParaRPr lang="en-US" altLang="ko-KR" dirty="0"/>
          </a:p>
          <a:p>
            <a:r>
              <a:rPr lang="ko-KR" altLang="en-US" dirty="0"/>
              <a:t>독서와 여성인권에도 관심이 있는 지적인 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3B49B-A469-3146-B9C3-AFFC0CE26999}"/>
              </a:ext>
            </a:extLst>
          </p:cNvPr>
          <p:cNvSpPr txBox="1"/>
          <p:nvPr/>
        </p:nvSpPr>
        <p:spPr>
          <a:xfrm>
            <a:off x="9200602" y="3490529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8438A-2829-AD40-9C07-8C03EAEB83E0}"/>
              </a:ext>
            </a:extLst>
          </p:cNvPr>
          <p:cNvSpPr txBox="1"/>
          <p:nvPr/>
        </p:nvSpPr>
        <p:spPr>
          <a:xfrm>
            <a:off x="1235754" y="4156766"/>
            <a:ext cx="42191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4.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1D313-BAF3-4E45-8EE5-C95B7F2832D2}"/>
              </a:ext>
            </a:extLst>
          </p:cNvPr>
          <p:cNvSpPr txBox="1"/>
          <p:nvPr/>
        </p:nvSpPr>
        <p:spPr>
          <a:xfrm>
            <a:off x="1712409" y="4183260"/>
            <a:ext cx="4798118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5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highlight>
                  <a:srgbClr val="FFE699"/>
                </a:highlight>
              </a:rPr>
              <a:t>TV</a:t>
            </a:r>
            <a:r>
              <a:rPr lang="ko-KR" altLang="en-US" dirty="0">
                <a:highlight>
                  <a:srgbClr val="FFE699"/>
                </a:highlight>
              </a:rPr>
              <a:t>콘텐츠</a:t>
            </a:r>
            <a:r>
              <a:rPr lang="en-US" altLang="ko-KR" dirty="0">
                <a:highlight>
                  <a:srgbClr val="FFE699"/>
                </a:highlight>
              </a:rPr>
              <a:t>,</a:t>
            </a:r>
            <a:r>
              <a:rPr lang="ko-KR" altLang="en-US" dirty="0">
                <a:highlight>
                  <a:srgbClr val="FFE699"/>
                </a:highlight>
              </a:rPr>
              <a:t> 영화</a:t>
            </a:r>
            <a:r>
              <a:rPr lang="en-US" altLang="ko-KR" dirty="0">
                <a:highlight>
                  <a:srgbClr val="FFE699"/>
                </a:highlight>
              </a:rPr>
              <a:t>,</a:t>
            </a:r>
            <a:r>
              <a:rPr lang="ko-KR" altLang="en-US" dirty="0">
                <a:highlight>
                  <a:srgbClr val="FFE699"/>
                </a:highlight>
              </a:rPr>
              <a:t> 음악에 관심이 많은 </a:t>
            </a:r>
            <a:r>
              <a:rPr lang="en-US" altLang="ko-KR" dirty="0">
                <a:highlight>
                  <a:srgbClr val="FFE699"/>
                </a:highlight>
              </a:rPr>
              <a:t>heavy </a:t>
            </a:r>
            <a:r>
              <a:rPr lang="ko-KR" altLang="en-US" dirty="0">
                <a:highlight>
                  <a:srgbClr val="FFE699"/>
                </a:highlight>
              </a:rPr>
              <a:t>유저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AD3A60-B61D-444D-BA31-B5E12C5783DA}"/>
              </a:ext>
            </a:extLst>
          </p:cNvPr>
          <p:cNvSpPr txBox="1"/>
          <p:nvPr/>
        </p:nvSpPr>
        <p:spPr>
          <a:xfrm>
            <a:off x="8593431" y="4129388"/>
            <a:ext cx="14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defRPr>
            </a:lvl1pPr>
          </a:lstStyle>
          <a:p>
            <a:r>
              <a:rPr lang="en-US" altLang="ko-KR" dirty="0">
                <a:latin typeface="a타임머신" panose="02020600000000000000" pitchFamily="18" charset="-127"/>
                <a:ea typeface="a타임머신" panose="02020600000000000000" pitchFamily="18" charset="-127"/>
                <a:sym typeface="Wingdings" pitchFamily="2" charset="2"/>
              </a:rPr>
              <a:t>I am CLIO.</a:t>
            </a:r>
            <a:endParaRPr lang="ko-KR" altLang="en-US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F0EE2-BA5E-2A4D-8163-2659BE012670}"/>
              </a:ext>
            </a:extLst>
          </p:cNvPr>
          <p:cNvSpPr txBox="1"/>
          <p:nvPr/>
        </p:nvSpPr>
        <p:spPr>
          <a:xfrm>
            <a:off x="1712408" y="5011609"/>
            <a:ext cx="426776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5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대중적인 유머 콘텐츠와 </a:t>
            </a:r>
            <a:r>
              <a:rPr lang="ko-KR" altLang="en-US" dirty="0" err="1"/>
              <a:t>아이돌을</a:t>
            </a:r>
            <a:r>
              <a:rPr lang="ko-KR" altLang="en-US" dirty="0"/>
              <a:t> 좋아하는 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9CB70-F472-2147-95B1-63DED78190F0}"/>
              </a:ext>
            </a:extLst>
          </p:cNvPr>
          <p:cNvSpPr txBox="1"/>
          <p:nvPr/>
        </p:nvSpPr>
        <p:spPr>
          <a:xfrm>
            <a:off x="1235754" y="4979995"/>
            <a:ext cx="41229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5.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53C24-9D05-1045-AE32-06A2FFBCE6EC}"/>
              </a:ext>
            </a:extLst>
          </p:cNvPr>
          <p:cNvSpPr txBox="1"/>
          <p:nvPr/>
        </p:nvSpPr>
        <p:spPr>
          <a:xfrm>
            <a:off x="8250262" y="496325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defRPr>
            </a:lvl1pPr>
          </a:lstStyle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무너지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_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지마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(X1-MA)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 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21BD9-B0A3-024B-96FF-699ACDE76E0C}"/>
              </a:ext>
            </a:extLst>
          </p:cNvPr>
          <p:cNvSpPr txBox="1"/>
          <p:nvPr/>
        </p:nvSpPr>
        <p:spPr>
          <a:xfrm>
            <a:off x="1235754" y="5775793"/>
            <a:ext cx="41229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dirty="0">
                <a:solidFill>
                  <a:srgbClr val="E8716F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6.</a:t>
            </a:r>
            <a:endParaRPr kumimoji="1" lang="ko-KR" altLang="en-US" dirty="0">
              <a:solidFill>
                <a:srgbClr val="E8716F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39F0E-3E40-5845-ADEC-4F1F87414C4E}"/>
              </a:ext>
            </a:extLst>
          </p:cNvPr>
          <p:cNvSpPr txBox="1"/>
          <p:nvPr/>
        </p:nvSpPr>
        <p:spPr>
          <a:xfrm>
            <a:off x="1712408" y="5797247"/>
            <a:ext cx="5538784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>
              <a:defRPr sz="15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외적으로 가꾸는 것을 좋아하고 쇼핑과 카페를 통해 </a:t>
            </a:r>
            <a:r>
              <a:rPr lang="ko-KR" altLang="en-US" dirty="0" err="1"/>
              <a:t>힐링하는</a:t>
            </a:r>
            <a:r>
              <a:rPr lang="ko-KR" altLang="en-US" dirty="0"/>
              <a:t> 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ECE323-409D-C743-A997-375253EF7154}"/>
              </a:ext>
            </a:extLst>
          </p:cNvPr>
          <p:cNvSpPr txBox="1"/>
          <p:nvPr/>
        </p:nvSpPr>
        <p:spPr>
          <a:xfrm>
            <a:off x="7742888" y="5801261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defRPr>
            </a:lvl1pPr>
          </a:lstStyle>
          <a:p>
            <a:r>
              <a:rPr lang="en-US" altLang="ko-KR" dirty="0">
                <a:latin typeface="Segoe Print" panose="02000600000000000000" pitchFamily="2" charset="0"/>
              </a:rPr>
              <a:t>OOTD &amp; MOTD with CLIO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29D6D4-D9E4-0748-BCFE-44D1237698ED}"/>
              </a:ext>
            </a:extLst>
          </p:cNvPr>
          <p:cNvSpPr txBox="1"/>
          <p:nvPr/>
        </p:nvSpPr>
        <p:spPr>
          <a:xfrm>
            <a:off x="8203881" y="3200442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kumimoji="1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defRPr>
            </a:lvl1pPr>
          </a:lstStyle>
          <a:p>
            <a:r>
              <a:rPr lang="en-US" altLang="ko-KR" dirty="0">
                <a:latin typeface="210 연애시대 R" panose="02020603020101020101" pitchFamily="18" charset="-127"/>
                <a:ea typeface="210 연애시대 R" panose="02020603020101020101" pitchFamily="18" charset="-127"/>
              </a:rPr>
              <a:t>Intelligent </a:t>
            </a:r>
            <a:r>
              <a:rPr lang="ko-KR" altLang="en-US" dirty="0">
                <a:latin typeface="210 연애시대 R" panose="02020603020101020101" pitchFamily="18" charset="-127"/>
                <a:ea typeface="210 연애시대 R" panose="02020603020101020101" pitchFamily="18" charset="-127"/>
              </a:rPr>
              <a:t>한 당신</a:t>
            </a:r>
            <a:r>
              <a:rPr lang="en-US" altLang="ko-KR" dirty="0">
                <a:latin typeface="210 연애시대 R" panose="02020603020101020101" pitchFamily="18" charset="-127"/>
                <a:ea typeface="210 연애시대 R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210 연애시대 R" panose="02020603020101020101" pitchFamily="18" charset="-127"/>
                <a:ea typeface="210 연애시대 R" panose="02020603020101020101" pitchFamily="18" charset="-127"/>
              </a:rPr>
              <a:t>CLIO</a:t>
            </a:r>
            <a:r>
              <a:rPr lang="ko-KR" altLang="en-US" dirty="0">
                <a:latin typeface="210 연애시대 R" panose="02020603020101020101" pitchFamily="18" charset="-127"/>
                <a:ea typeface="210 연애시대 R" panose="02020603020101020101" pitchFamily="18" charset="-127"/>
              </a:rPr>
              <a:t>와 함께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37117-9070-AE45-BE39-88B7A3A0DAA0}"/>
              </a:ext>
            </a:extLst>
          </p:cNvPr>
          <p:cNvSpPr txBox="1"/>
          <p:nvPr/>
        </p:nvSpPr>
        <p:spPr>
          <a:xfrm>
            <a:off x="8424480" y="1534632"/>
            <a:ext cx="1921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마음과 얼굴을 가볍게</a:t>
            </a:r>
            <a:endParaRPr kumimoji="1" lang="en-US" altLang="ko-KR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  <a:p>
            <a:pPr algn="ctr"/>
            <a:r>
              <a:rPr kumimoji="1" lang="ko-KR" altLang="en-US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하지만 </a:t>
            </a:r>
            <a:r>
              <a:rPr kumimoji="1" lang="en-US" altLang="ko-KR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professional</a:t>
            </a:r>
            <a:r>
              <a:rPr kumimoji="1" lang="ko-KR" altLang="en-US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하게</a:t>
            </a:r>
            <a:endParaRPr kumimoji="1" lang="en-US" altLang="ko-KR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82698" y="3990504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82698" y="2343974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82698" y="3167239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682698" y="5637036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682698" y="1520709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82698" y="4813769"/>
            <a:ext cx="5233490" cy="648000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45F698-B44F-4E22-A891-CFFDA6832BE8}"/>
              </a:ext>
            </a:extLst>
          </p:cNvPr>
          <p:cNvSpPr txBox="1"/>
          <p:nvPr/>
        </p:nvSpPr>
        <p:spPr>
          <a:xfrm>
            <a:off x="234956" y="-5220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3.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차별화 메시지 전략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F840B-9267-484C-A99B-E5C7A1DC98DD}"/>
              </a:ext>
            </a:extLst>
          </p:cNvPr>
          <p:cNvSpPr txBox="1"/>
          <p:nvPr/>
        </p:nvSpPr>
        <p:spPr>
          <a:xfrm>
            <a:off x="322106" y="296809"/>
            <a:ext cx="35397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3-2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 차별화 메시지 예시</a:t>
            </a:r>
          </a:p>
        </p:txBody>
      </p:sp>
    </p:spTree>
    <p:extLst>
      <p:ext uri="{BB962C8B-B14F-4D97-AF65-F5344CB8AC3E}">
        <p14:creationId xmlns:p14="http://schemas.microsoft.com/office/powerpoint/2010/main" val="319189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37410-0683-4EE9-872C-592010F92377}"/>
              </a:ext>
            </a:extLst>
          </p:cNvPr>
          <p:cNvSpPr txBox="1"/>
          <p:nvPr/>
        </p:nvSpPr>
        <p:spPr>
          <a:xfrm>
            <a:off x="3778928" y="3075057"/>
            <a:ext cx="463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동영상 </a:t>
            </a:r>
            <a:r>
              <a:rPr lang="en-US" altLang="ko-KR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- 3</a:t>
            </a:r>
            <a:endParaRPr lang="ko-KR" altLang="en-US" sz="4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B3EB8-8187-447E-815E-45F99B5ADC97}"/>
              </a:ext>
            </a:extLst>
          </p:cNvPr>
          <p:cNvSpPr txBox="1"/>
          <p:nvPr/>
        </p:nvSpPr>
        <p:spPr>
          <a:xfrm>
            <a:off x="234956" y="-52203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 및 지속가능 방안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1F65B-E1B8-47DC-AFD9-9C4B7FC7057A}"/>
              </a:ext>
            </a:extLst>
          </p:cNvPr>
          <p:cNvSpPr txBox="1"/>
          <p:nvPr/>
        </p:nvSpPr>
        <p:spPr>
          <a:xfrm>
            <a:off x="322106" y="296809"/>
            <a:ext cx="20585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4-1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8A3E3A-6B8F-4C63-8C7D-5C52DFB825AD}"/>
              </a:ext>
            </a:extLst>
          </p:cNvPr>
          <p:cNvSpPr/>
          <p:nvPr/>
        </p:nvSpPr>
        <p:spPr>
          <a:xfrm>
            <a:off x="1342165" y="2856262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03A4C4B6-7E93-488E-9D47-953F1016B60E}"/>
              </a:ext>
            </a:extLst>
          </p:cNvPr>
          <p:cNvSpPr/>
          <p:nvPr/>
        </p:nvSpPr>
        <p:spPr>
          <a:xfrm>
            <a:off x="1140298" y="2513597"/>
            <a:ext cx="3484968" cy="398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 주목도 상승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4CF03D9-DD94-48B2-8F08-2063BF5B3ABE}"/>
              </a:ext>
            </a:extLst>
          </p:cNvPr>
          <p:cNvSpPr/>
          <p:nvPr/>
        </p:nvSpPr>
        <p:spPr>
          <a:xfrm>
            <a:off x="952582" y="2306886"/>
            <a:ext cx="453600" cy="462459"/>
          </a:xfrm>
          <a:prstGeom prst="ellipse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ACBFC8-9B76-4982-A9BF-307601ADDA2E}"/>
              </a:ext>
            </a:extLst>
          </p:cNvPr>
          <p:cNvSpPr/>
          <p:nvPr/>
        </p:nvSpPr>
        <p:spPr>
          <a:xfrm>
            <a:off x="1416394" y="3004930"/>
            <a:ext cx="861537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경쟁사와는 차별화된 광고 송출 전략을 통해 광고를 접하는 고객들에게 신선함을 제시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215CA3-2AF8-428C-9D5B-CFCDDF0FF807}"/>
              </a:ext>
            </a:extLst>
          </p:cNvPr>
          <p:cNvSpPr/>
          <p:nvPr/>
        </p:nvSpPr>
        <p:spPr>
          <a:xfrm>
            <a:off x="1342165" y="4369042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3F4DF2EA-64E2-4291-AB4B-15C000A9BB56}"/>
              </a:ext>
            </a:extLst>
          </p:cNvPr>
          <p:cNvSpPr/>
          <p:nvPr/>
        </p:nvSpPr>
        <p:spPr>
          <a:xfrm>
            <a:off x="1140298" y="4026377"/>
            <a:ext cx="3484968" cy="398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고객을 </a:t>
            </a:r>
            <a:r>
              <a:rPr lang="ko-KR" altLang="en-US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후킹할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있는 요소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DEDB25-ED5B-4E6F-8A41-43397D1D5C48}"/>
              </a:ext>
            </a:extLst>
          </p:cNvPr>
          <p:cNvSpPr/>
          <p:nvPr/>
        </p:nvSpPr>
        <p:spPr>
          <a:xfrm>
            <a:off x="952582" y="3819666"/>
            <a:ext cx="453600" cy="462459"/>
          </a:xfrm>
          <a:prstGeom prst="ellipse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F285B7-DFDE-4425-8231-BE578353B77B}"/>
              </a:ext>
            </a:extLst>
          </p:cNvPr>
          <p:cNvSpPr/>
          <p:nvPr/>
        </p:nvSpPr>
        <p:spPr>
          <a:xfrm>
            <a:off x="1416394" y="4517710"/>
            <a:ext cx="9352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고객의 관심사와 시청 주제에 맞는 메시지를 전달함으로써 광고에 대한 긍정적인 인식을 심어줄 수 있음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2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B3EB8-8187-447E-815E-45F99B5ADC97}"/>
              </a:ext>
            </a:extLst>
          </p:cNvPr>
          <p:cNvSpPr txBox="1"/>
          <p:nvPr/>
        </p:nvSpPr>
        <p:spPr>
          <a:xfrm>
            <a:off x="234956" y="-52203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 및 지속가능 방안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1F65B-E1B8-47DC-AFD9-9C4B7FC7057A}"/>
              </a:ext>
            </a:extLst>
          </p:cNvPr>
          <p:cNvSpPr txBox="1"/>
          <p:nvPr/>
        </p:nvSpPr>
        <p:spPr>
          <a:xfrm>
            <a:off x="322106" y="296809"/>
            <a:ext cx="37224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4-2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지속 가능 방안 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F285B7-DFDE-4425-8231-BE578353B77B}"/>
              </a:ext>
            </a:extLst>
          </p:cNvPr>
          <p:cNvSpPr/>
          <p:nvPr/>
        </p:nvSpPr>
        <p:spPr>
          <a:xfrm>
            <a:off x="1320934" y="3557146"/>
            <a:ext cx="3449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설문 조사 기간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: 2019.5.8 ~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설문 표본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: 880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설문 방법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온라인 설문지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경품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이벤트를 통한 촉진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모서리가 둥근 직사각형 33">
            <a:extLst>
              <a:ext uri="{FF2B5EF4-FFF2-40B4-BE49-F238E27FC236}">
                <a16:creationId xmlns:a16="http://schemas.microsoft.com/office/drawing/2014/main" id="{CF4657E9-1F19-43C6-B9EA-DD39E868AE37}"/>
              </a:ext>
            </a:extLst>
          </p:cNvPr>
          <p:cNvSpPr/>
          <p:nvPr/>
        </p:nvSpPr>
        <p:spPr>
          <a:xfrm>
            <a:off x="1107161" y="2565513"/>
            <a:ext cx="3781946" cy="2298718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3F4DF2EA-64E2-4291-AB4B-15C000A9BB56}"/>
              </a:ext>
            </a:extLst>
          </p:cNvPr>
          <p:cNvSpPr/>
          <p:nvPr/>
        </p:nvSpPr>
        <p:spPr>
          <a:xfrm>
            <a:off x="2243648" y="2321476"/>
            <a:ext cx="1442346" cy="398113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CAAC03-DE15-425A-9592-EDB36388AF5D}"/>
              </a:ext>
            </a:extLst>
          </p:cNvPr>
          <p:cNvSpPr/>
          <p:nvPr/>
        </p:nvSpPr>
        <p:spPr>
          <a:xfrm>
            <a:off x="1323041" y="2841608"/>
            <a:ext cx="3201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sz="20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 여성의 </a:t>
            </a:r>
            <a:r>
              <a:rPr lang="en-US" altLang="ko-KR" sz="2000" dirty="0" err="1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Youtube</a:t>
            </a:r>
            <a:r>
              <a:rPr lang="en-US" altLang="ko-KR" sz="20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algn="ctr"/>
            <a:r>
              <a:rPr lang="ko-KR" altLang="en-US" sz="20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실태와 관련된 설문조사</a:t>
            </a:r>
            <a:endParaRPr lang="en-US" altLang="ko-KR" sz="2000" dirty="0">
              <a:highlight>
                <a:srgbClr val="FFE699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A30AC5A-900B-405D-B0E3-BEC15FFD41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44" y="3208128"/>
            <a:ext cx="851474" cy="9051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120CB9-CD34-4DCB-A1EE-2D3F5FF731BC}"/>
              </a:ext>
            </a:extLst>
          </p:cNvPr>
          <p:cNvSpPr/>
          <p:nvPr/>
        </p:nvSpPr>
        <p:spPr>
          <a:xfrm>
            <a:off x="6881979" y="3223832"/>
            <a:ext cx="4834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시스템 구축을 통한 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데이터 수집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광고 제작 주기 별로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군집화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33">
            <a:extLst>
              <a:ext uri="{FF2B5EF4-FFF2-40B4-BE49-F238E27FC236}">
                <a16:creationId xmlns:a16="http://schemas.microsoft.com/office/drawing/2014/main" id="{F9B9CDB8-B6FD-4E12-B3E2-CA3082675566}"/>
              </a:ext>
            </a:extLst>
          </p:cNvPr>
          <p:cNvSpPr/>
          <p:nvPr/>
        </p:nvSpPr>
        <p:spPr>
          <a:xfrm>
            <a:off x="6631268" y="2565513"/>
            <a:ext cx="4784590" cy="2298718"/>
          </a:xfrm>
          <a:prstGeom prst="roundRect">
            <a:avLst/>
          </a:prstGeom>
          <a:noFill/>
          <a:ln w="28575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EFB3FBCE-B420-4DD7-B808-E0355BF6EFD7}"/>
              </a:ext>
            </a:extLst>
          </p:cNvPr>
          <p:cNvSpPr/>
          <p:nvPr/>
        </p:nvSpPr>
        <p:spPr>
          <a:xfrm>
            <a:off x="8193449" y="2321476"/>
            <a:ext cx="1916630" cy="398113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자동화된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AF697-1D85-4830-8335-D9EA1F82B502}"/>
              </a:ext>
            </a:extLst>
          </p:cNvPr>
          <p:cNvSpPr txBox="1"/>
          <p:nvPr/>
        </p:nvSpPr>
        <p:spPr>
          <a:xfrm>
            <a:off x="2590876" y="6174241"/>
            <a:ext cx="7010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데이터 수집을 위해 고객과 소통할 수 있는 접점을 만들어야 함</a:t>
            </a:r>
          </a:p>
        </p:txBody>
      </p:sp>
    </p:spTree>
    <p:extLst>
      <p:ext uri="{BB962C8B-B14F-4D97-AF65-F5344CB8AC3E}">
        <p14:creationId xmlns:p14="http://schemas.microsoft.com/office/powerpoint/2010/main" val="2117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B3EB8-8187-447E-815E-45F99B5ADC97}"/>
              </a:ext>
            </a:extLst>
          </p:cNvPr>
          <p:cNvSpPr txBox="1"/>
          <p:nvPr/>
        </p:nvSpPr>
        <p:spPr>
          <a:xfrm>
            <a:off x="234956" y="-52203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 및 지속가능 방안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1F65B-E1B8-47DC-AFD9-9C4B7FC7057A}"/>
              </a:ext>
            </a:extLst>
          </p:cNvPr>
          <p:cNvSpPr txBox="1"/>
          <p:nvPr/>
        </p:nvSpPr>
        <p:spPr>
          <a:xfrm>
            <a:off x="322106" y="296809"/>
            <a:ext cx="37224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4-2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지속 가능 방안 제시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4C141EA-16FE-4977-9A87-874720719177}"/>
              </a:ext>
            </a:extLst>
          </p:cNvPr>
          <p:cNvSpPr/>
          <p:nvPr/>
        </p:nvSpPr>
        <p:spPr>
          <a:xfrm>
            <a:off x="2713556" y="3139771"/>
            <a:ext cx="1423554" cy="7169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CLIO </a:t>
            </a:r>
            <a:r>
              <a:rPr lang="en-US" altLang="ko-KR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officlal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id="{75771D5D-120D-4ED7-AA49-FC59FBD182B4}"/>
              </a:ext>
            </a:extLst>
          </p:cNvPr>
          <p:cNvSpPr/>
          <p:nvPr/>
        </p:nvSpPr>
        <p:spPr>
          <a:xfrm>
            <a:off x="148855" y="162269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C1FBA-D6BB-49A3-B261-D215253BD5F8}"/>
              </a:ext>
            </a:extLst>
          </p:cNvPr>
          <p:cNvSpPr/>
          <p:nvPr/>
        </p:nvSpPr>
        <p:spPr>
          <a:xfrm>
            <a:off x="148855" y="226953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96203F-0CFF-4C2B-813F-CA70B8850CA7}"/>
              </a:ext>
            </a:extLst>
          </p:cNvPr>
          <p:cNvSpPr/>
          <p:nvPr/>
        </p:nvSpPr>
        <p:spPr>
          <a:xfrm>
            <a:off x="148855" y="291636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8C25C2-30CF-4CE2-9D31-EF2526398870}"/>
              </a:ext>
            </a:extLst>
          </p:cNvPr>
          <p:cNvSpPr/>
          <p:nvPr/>
        </p:nvSpPr>
        <p:spPr>
          <a:xfrm>
            <a:off x="148855" y="356320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A54C1F-1190-43B3-A2A2-B761B5C023D5}"/>
              </a:ext>
            </a:extLst>
          </p:cNvPr>
          <p:cNvSpPr/>
          <p:nvPr/>
        </p:nvSpPr>
        <p:spPr>
          <a:xfrm>
            <a:off x="148855" y="421003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CFF9A2-1A22-4BED-BF3E-5C34445EAFCB}"/>
              </a:ext>
            </a:extLst>
          </p:cNvPr>
          <p:cNvSpPr/>
          <p:nvPr/>
        </p:nvSpPr>
        <p:spPr>
          <a:xfrm>
            <a:off x="148855" y="485687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F7C7C8B-1E63-4AE6-9605-A35143C6CA1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1409375" y="1859091"/>
            <a:ext cx="1304181" cy="16391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4D9568-35DE-459E-8C2B-BC7444FF58B8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1409375" y="2505926"/>
            <a:ext cx="1304181" cy="9923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D404EB-E120-46B6-8225-2F9BB3D560A5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1409375" y="3152761"/>
            <a:ext cx="1304181" cy="3454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FB2FE0-21C5-4FDC-A0B3-2238A5C486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1409375" y="3498257"/>
            <a:ext cx="1304181" cy="3013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0321F22-9C45-49A1-83F4-6275A6188CBB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1409375" y="3498257"/>
            <a:ext cx="1304181" cy="9481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A857229-D6BD-4D8F-82F1-859EC58097EC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1409375" y="3498257"/>
            <a:ext cx="1304181" cy="15950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44">
            <a:extLst>
              <a:ext uri="{FF2B5EF4-FFF2-40B4-BE49-F238E27FC236}">
                <a16:creationId xmlns:a16="http://schemas.microsoft.com/office/drawing/2014/main" id="{4A7C29CF-1C2D-449E-BAFB-222EE71A28EA}"/>
              </a:ext>
            </a:extLst>
          </p:cNvPr>
          <p:cNvSpPr/>
          <p:nvPr/>
        </p:nvSpPr>
        <p:spPr>
          <a:xfrm>
            <a:off x="7681618" y="2885194"/>
            <a:ext cx="1519980" cy="1226126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군집화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A32F7-65AD-4E59-8D08-2A65B84A2154}"/>
              </a:ext>
            </a:extLst>
          </p:cNvPr>
          <p:cNvSpPr txBox="1"/>
          <p:nvPr/>
        </p:nvSpPr>
        <p:spPr>
          <a:xfrm>
            <a:off x="3350420" y="5779791"/>
            <a:ext cx="5491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고객들과 커뮤니케이션을 할 수 있는 채널 활성화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Google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Analytics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를 활용한 웹 로그 분석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 데이터 수집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사각형: 둥근 모서리 32">
            <a:extLst>
              <a:ext uri="{FF2B5EF4-FFF2-40B4-BE49-F238E27FC236}">
                <a16:creationId xmlns:a16="http://schemas.microsoft.com/office/drawing/2014/main" id="{10923521-0604-40FD-8956-69F2AED39957}"/>
              </a:ext>
            </a:extLst>
          </p:cNvPr>
          <p:cNvSpPr/>
          <p:nvPr/>
        </p:nvSpPr>
        <p:spPr>
          <a:xfrm>
            <a:off x="10355548" y="2885194"/>
            <a:ext cx="1519980" cy="1226126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차별화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 제안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30C5FF9-14A6-40E4-8D6E-3F5CF0D40C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85" y="3139771"/>
            <a:ext cx="673378" cy="7158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BBC285B-C894-4167-B0D1-C7A29A2920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84" y="3152420"/>
            <a:ext cx="673378" cy="71580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5EB2A8A-C62A-428A-89C5-B4CDF036293A}"/>
              </a:ext>
            </a:extLst>
          </p:cNvPr>
          <p:cNvCxnSpPr>
            <a:cxnSpLocks/>
          </p:cNvCxnSpPr>
          <p:nvPr/>
        </p:nvCxnSpPr>
        <p:spPr>
          <a:xfrm>
            <a:off x="3200050" y="1449394"/>
            <a:ext cx="5659865" cy="0"/>
          </a:xfrm>
          <a:prstGeom prst="line">
            <a:avLst/>
          </a:prstGeom>
          <a:ln w="28575">
            <a:solidFill>
              <a:srgbClr val="E8716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497906-2C3B-40FC-B4A8-875F9AE7C95D}"/>
              </a:ext>
            </a:extLst>
          </p:cNvPr>
          <p:cNvSpPr txBox="1"/>
          <p:nvPr/>
        </p:nvSpPr>
        <p:spPr>
          <a:xfrm>
            <a:off x="3200050" y="996160"/>
            <a:ext cx="5791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CLIO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공식 계정 활성화를 통한 지속 가능 전략</a:t>
            </a:r>
          </a:p>
        </p:txBody>
      </p:sp>
      <p:sp>
        <p:nvSpPr>
          <p:cNvPr id="38" name="사각형: 둥근 모서리 44">
            <a:extLst>
              <a:ext uri="{FF2B5EF4-FFF2-40B4-BE49-F238E27FC236}">
                <a16:creationId xmlns:a16="http://schemas.microsoft.com/office/drawing/2014/main" id="{D196CD0D-5D3D-4C1C-AB47-58CACC086A58}"/>
              </a:ext>
            </a:extLst>
          </p:cNvPr>
          <p:cNvSpPr/>
          <p:nvPr/>
        </p:nvSpPr>
        <p:spPr>
          <a:xfrm>
            <a:off x="5075260" y="2872716"/>
            <a:ext cx="1519980" cy="1226126"/>
          </a:xfrm>
          <a:prstGeom prst="roundRect">
            <a:avLst/>
          </a:prstGeom>
          <a:noFill/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Analytics</a:t>
            </a:r>
            <a:endParaRPr lang="ko-KR" altLang="en-US" sz="20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7807681-B635-46E4-9C38-9227D5DC25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09" y="3121763"/>
            <a:ext cx="673378" cy="7158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6D98640-B391-45D2-B717-D019CBC86A2F}"/>
              </a:ext>
            </a:extLst>
          </p:cNvPr>
          <p:cNvSpPr txBox="1"/>
          <p:nvPr/>
        </p:nvSpPr>
        <p:spPr>
          <a:xfrm>
            <a:off x="4090499" y="4272098"/>
            <a:ext cx="348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웹 사용자의 데이터를 수집 및 측정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분석할 수 있도록 도와주는 솔루션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9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4" grpId="0"/>
      <p:bldP spid="35" grpId="0" animBg="1"/>
      <p:bldP spid="38" grpId="0" animBg="1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B3EB8-8187-447E-815E-45F99B5ADC97}"/>
              </a:ext>
            </a:extLst>
          </p:cNvPr>
          <p:cNvSpPr txBox="1"/>
          <p:nvPr/>
        </p:nvSpPr>
        <p:spPr>
          <a:xfrm>
            <a:off x="234956" y="-52203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 및 지속가능 방안 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1F65B-E1B8-47DC-AFD9-9C4B7FC7057A}"/>
              </a:ext>
            </a:extLst>
          </p:cNvPr>
          <p:cNvSpPr txBox="1"/>
          <p:nvPr/>
        </p:nvSpPr>
        <p:spPr>
          <a:xfrm>
            <a:off x="322106" y="296809"/>
            <a:ext cx="37224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4-2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지속 가능 방안 제시</a:t>
            </a: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14C141EA-16FE-4977-9A87-874720719177}"/>
              </a:ext>
            </a:extLst>
          </p:cNvPr>
          <p:cNvSpPr/>
          <p:nvPr/>
        </p:nvSpPr>
        <p:spPr>
          <a:xfrm>
            <a:off x="2713556" y="3139771"/>
            <a:ext cx="1423554" cy="7169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CLIO </a:t>
            </a:r>
            <a:r>
              <a:rPr lang="en-US" altLang="ko-KR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official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id="{75771D5D-120D-4ED7-AA49-FC59FBD182B4}"/>
              </a:ext>
            </a:extLst>
          </p:cNvPr>
          <p:cNvSpPr/>
          <p:nvPr/>
        </p:nvSpPr>
        <p:spPr>
          <a:xfrm>
            <a:off x="148855" y="162269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C1FBA-D6BB-49A3-B261-D215253BD5F8}"/>
              </a:ext>
            </a:extLst>
          </p:cNvPr>
          <p:cNvSpPr/>
          <p:nvPr/>
        </p:nvSpPr>
        <p:spPr>
          <a:xfrm>
            <a:off x="148855" y="226953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96203F-0CFF-4C2B-813F-CA70B8850CA7}"/>
              </a:ext>
            </a:extLst>
          </p:cNvPr>
          <p:cNvSpPr/>
          <p:nvPr/>
        </p:nvSpPr>
        <p:spPr>
          <a:xfrm>
            <a:off x="148855" y="291636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08C25C2-30CF-4CE2-9D31-EF2526398870}"/>
              </a:ext>
            </a:extLst>
          </p:cNvPr>
          <p:cNvSpPr/>
          <p:nvPr/>
        </p:nvSpPr>
        <p:spPr>
          <a:xfrm>
            <a:off x="148855" y="356320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A54C1F-1190-43B3-A2A2-B761B5C023D5}"/>
              </a:ext>
            </a:extLst>
          </p:cNvPr>
          <p:cNvSpPr/>
          <p:nvPr/>
        </p:nvSpPr>
        <p:spPr>
          <a:xfrm>
            <a:off x="148855" y="4210038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CFF9A2-1A22-4BED-BF3E-5C34445EAFCB}"/>
              </a:ext>
            </a:extLst>
          </p:cNvPr>
          <p:cNvSpPr/>
          <p:nvPr/>
        </p:nvSpPr>
        <p:spPr>
          <a:xfrm>
            <a:off x="148855" y="4856873"/>
            <a:ext cx="1260520" cy="472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Customer</a:t>
            </a:r>
            <a:endParaRPr lang="ko-KR" altLang="en-US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F7C7C8B-1E63-4AE6-9605-A35143C6CA1F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1409375" y="1859091"/>
            <a:ext cx="1304181" cy="16391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4D9568-35DE-459E-8C2B-BC7444FF58B8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1409375" y="2505926"/>
            <a:ext cx="1304181" cy="9923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D404EB-E120-46B6-8225-2F9BB3D560A5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1409375" y="3152761"/>
            <a:ext cx="1304181" cy="3454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FB2FE0-21C5-4FDC-A0B3-2238A5C48623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 flipV="1">
            <a:off x="1409375" y="3498257"/>
            <a:ext cx="1304181" cy="3013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0321F22-9C45-49A1-83F4-6275A6188CBB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 flipV="1">
            <a:off x="1409375" y="3498257"/>
            <a:ext cx="1304181" cy="94817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A857229-D6BD-4D8F-82F1-859EC58097EC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1409375" y="3498257"/>
            <a:ext cx="1304181" cy="15950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9">
            <a:extLst>
              <a:ext uri="{FF2B5EF4-FFF2-40B4-BE49-F238E27FC236}">
                <a16:creationId xmlns:a16="http://schemas.microsoft.com/office/drawing/2014/main" id="{8906A63A-8E0C-45C2-878B-4B9ECF69BF7B}"/>
              </a:ext>
            </a:extLst>
          </p:cNvPr>
          <p:cNvSpPr/>
          <p:nvPr/>
        </p:nvSpPr>
        <p:spPr>
          <a:xfrm>
            <a:off x="4933749" y="1911047"/>
            <a:ext cx="1669071" cy="831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재생목록</a:t>
            </a:r>
          </a:p>
        </p:txBody>
      </p:sp>
      <p:sp>
        <p:nvSpPr>
          <p:cNvPr id="29" name="사각형: 둥근 모서리 30">
            <a:extLst>
              <a:ext uri="{FF2B5EF4-FFF2-40B4-BE49-F238E27FC236}">
                <a16:creationId xmlns:a16="http://schemas.microsoft.com/office/drawing/2014/main" id="{E8D6F447-9E91-4CA4-A715-8DCA3B9F2DCA}"/>
              </a:ext>
            </a:extLst>
          </p:cNvPr>
          <p:cNvSpPr/>
          <p:nvPr/>
        </p:nvSpPr>
        <p:spPr>
          <a:xfrm>
            <a:off x="4933749" y="4295761"/>
            <a:ext cx="1669071" cy="831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구독정보</a:t>
            </a:r>
          </a:p>
        </p:txBody>
      </p:sp>
      <p:cxnSp>
        <p:nvCxnSpPr>
          <p:cNvPr id="30" name="연결선: 꺾임 34">
            <a:extLst>
              <a:ext uri="{FF2B5EF4-FFF2-40B4-BE49-F238E27FC236}">
                <a16:creationId xmlns:a16="http://schemas.microsoft.com/office/drawing/2014/main" id="{8CE5B103-2F9D-4D51-852E-8E107F6B4D2F}"/>
              </a:ext>
            </a:extLst>
          </p:cNvPr>
          <p:cNvCxnSpPr>
            <a:stCxn id="28" idx="1"/>
            <a:endCxn id="29" idx="1"/>
          </p:cNvCxnSpPr>
          <p:nvPr/>
        </p:nvCxnSpPr>
        <p:spPr>
          <a:xfrm rot="10800000" flipV="1">
            <a:off x="4933749" y="2326683"/>
            <a:ext cx="12700" cy="238471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FCFFD9-A937-4D05-8C28-AF441605764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137110" y="3498257"/>
            <a:ext cx="5576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42">
            <a:extLst>
              <a:ext uri="{FF2B5EF4-FFF2-40B4-BE49-F238E27FC236}">
                <a16:creationId xmlns:a16="http://schemas.microsoft.com/office/drawing/2014/main" id="{A8B11237-3A89-40C3-8887-F3656F82746F}"/>
              </a:ext>
            </a:extLst>
          </p:cNvPr>
          <p:cNvSpPr/>
          <p:nvPr/>
        </p:nvSpPr>
        <p:spPr>
          <a:xfrm>
            <a:off x="4933748" y="3139771"/>
            <a:ext cx="1669071" cy="8312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 표시한 </a:t>
            </a:r>
            <a:endParaRPr lang="en-US" altLang="ko-KR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동영상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사각형: 둥근 모서리 44">
            <a:extLst>
              <a:ext uri="{FF2B5EF4-FFF2-40B4-BE49-F238E27FC236}">
                <a16:creationId xmlns:a16="http://schemas.microsoft.com/office/drawing/2014/main" id="{4A7C29CF-1C2D-449E-BAFB-222EE71A28EA}"/>
              </a:ext>
            </a:extLst>
          </p:cNvPr>
          <p:cNvSpPr/>
          <p:nvPr/>
        </p:nvSpPr>
        <p:spPr>
          <a:xfrm>
            <a:off x="7681618" y="2885194"/>
            <a:ext cx="1519980" cy="1226126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군집화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A32F7-65AD-4E59-8D08-2A65B84A2154}"/>
              </a:ext>
            </a:extLst>
          </p:cNvPr>
          <p:cNvSpPr txBox="1"/>
          <p:nvPr/>
        </p:nvSpPr>
        <p:spPr>
          <a:xfrm>
            <a:off x="2752008" y="5554140"/>
            <a:ext cx="6687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고객들과 커뮤니케이션을 할 수 있는 채널 활성화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(ex.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댓글 이벤트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 데이터 수집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생성된 재생목록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좋아요 표시한 동영상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구독정보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고객의 관심분야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시청 주제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콘텐츠 군집 분석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rPr>
              <a:t>차별화된 메시지 제작 및 송출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사각형: 둥근 모서리 32">
            <a:extLst>
              <a:ext uri="{FF2B5EF4-FFF2-40B4-BE49-F238E27FC236}">
                <a16:creationId xmlns:a16="http://schemas.microsoft.com/office/drawing/2014/main" id="{10923521-0604-40FD-8956-69F2AED39957}"/>
              </a:ext>
            </a:extLst>
          </p:cNvPr>
          <p:cNvSpPr/>
          <p:nvPr/>
        </p:nvSpPr>
        <p:spPr>
          <a:xfrm>
            <a:off x="10355548" y="2885194"/>
            <a:ext cx="1519980" cy="1226126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차별화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 제안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30C5FF9-14A6-40E4-8D6E-3F5CF0D40C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14" y="3197505"/>
            <a:ext cx="673378" cy="7158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BBC285B-C894-4167-B0D1-C7A29A2920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43" y="3197505"/>
            <a:ext cx="673378" cy="71580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5EB2A8A-C62A-428A-89C5-B4CDF036293A}"/>
              </a:ext>
            </a:extLst>
          </p:cNvPr>
          <p:cNvCxnSpPr>
            <a:cxnSpLocks/>
          </p:cNvCxnSpPr>
          <p:nvPr/>
        </p:nvCxnSpPr>
        <p:spPr>
          <a:xfrm>
            <a:off x="3200050" y="1449394"/>
            <a:ext cx="5659865" cy="0"/>
          </a:xfrm>
          <a:prstGeom prst="line">
            <a:avLst/>
          </a:prstGeom>
          <a:ln w="28575">
            <a:solidFill>
              <a:srgbClr val="E8716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497906-2C3B-40FC-B4A8-875F9AE7C95D}"/>
              </a:ext>
            </a:extLst>
          </p:cNvPr>
          <p:cNvSpPr txBox="1"/>
          <p:nvPr/>
        </p:nvSpPr>
        <p:spPr>
          <a:xfrm>
            <a:off x="3200050" y="996160"/>
            <a:ext cx="5791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CLIO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공식 계정 활성화를 통한 지속 가능 전략</a:t>
            </a:r>
          </a:p>
        </p:txBody>
      </p:sp>
    </p:spTree>
    <p:extLst>
      <p:ext uri="{BB962C8B-B14F-4D97-AF65-F5344CB8AC3E}">
        <p14:creationId xmlns:p14="http://schemas.microsoft.com/office/powerpoint/2010/main" val="148917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2" grpId="0" animBg="1"/>
      <p:bldP spid="33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A9390D-3EE1-452B-B826-1BA95CCCE195}"/>
              </a:ext>
            </a:extLst>
          </p:cNvPr>
          <p:cNvSpPr txBox="1"/>
          <p:nvPr/>
        </p:nvSpPr>
        <p:spPr>
          <a:xfrm>
            <a:off x="234956" y="-52203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 및 지속가능 방안 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5E575-756E-436B-A0AE-E073C0B9E208}"/>
              </a:ext>
            </a:extLst>
          </p:cNvPr>
          <p:cNvSpPr txBox="1"/>
          <p:nvPr/>
        </p:nvSpPr>
        <p:spPr>
          <a:xfrm>
            <a:off x="322106" y="296809"/>
            <a:ext cx="21082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4-3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기대효과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7C7FE4-7698-4827-BB60-3F32E79AA980}"/>
              </a:ext>
            </a:extLst>
          </p:cNvPr>
          <p:cNvSpPr/>
          <p:nvPr/>
        </p:nvSpPr>
        <p:spPr>
          <a:xfrm>
            <a:off x="1342165" y="1650515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F8C9529-88CC-4AE9-B5C4-21C8AE2501B0}"/>
              </a:ext>
            </a:extLst>
          </p:cNvPr>
          <p:cNvSpPr/>
          <p:nvPr/>
        </p:nvSpPr>
        <p:spPr>
          <a:xfrm>
            <a:off x="1140298" y="1307850"/>
            <a:ext cx="3674606" cy="398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브랜드 주목도 상승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5601C9-B60A-48AC-9544-9D5663EDD03A}"/>
              </a:ext>
            </a:extLst>
          </p:cNvPr>
          <p:cNvSpPr/>
          <p:nvPr/>
        </p:nvSpPr>
        <p:spPr>
          <a:xfrm>
            <a:off x="952582" y="1101139"/>
            <a:ext cx="453600" cy="462459"/>
          </a:xfrm>
          <a:prstGeom prst="ellipse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F0E2C6-79F6-45D8-A30E-AA94A00B7BCF}"/>
              </a:ext>
            </a:extLst>
          </p:cNvPr>
          <p:cNvSpPr/>
          <p:nvPr/>
        </p:nvSpPr>
        <p:spPr>
          <a:xfrm>
            <a:off x="1416394" y="1799183"/>
            <a:ext cx="861537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경쟁사와는 차별화된 광고 송출 전략을 통해 광고를 접하는 고객들에게 신선함을 제시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AC60A8-3937-4893-89F7-946A16DD312F}"/>
              </a:ext>
            </a:extLst>
          </p:cNvPr>
          <p:cNvSpPr/>
          <p:nvPr/>
        </p:nvSpPr>
        <p:spPr>
          <a:xfrm>
            <a:off x="1342165" y="3163295"/>
            <a:ext cx="9507669" cy="572738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36B4B66F-C9E0-4063-83AE-12438591CD88}"/>
              </a:ext>
            </a:extLst>
          </p:cNvPr>
          <p:cNvSpPr/>
          <p:nvPr/>
        </p:nvSpPr>
        <p:spPr>
          <a:xfrm>
            <a:off x="1140298" y="2820630"/>
            <a:ext cx="3674606" cy="398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고객을 </a:t>
            </a:r>
            <a:r>
              <a:rPr lang="ko-KR" altLang="en-US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후킹할</a:t>
            </a:r>
            <a:r>
              <a:rPr lang="ko-KR" altLang="en-US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있는 요소 증가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6AFDF4C-BCEB-4858-B9E6-B474849F84E9}"/>
              </a:ext>
            </a:extLst>
          </p:cNvPr>
          <p:cNvSpPr/>
          <p:nvPr/>
        </p:nvSpPr>
        <p:spPr>
          <a:xfrm>
            <a:off x="952582" y="2613919"/>
            <a:ext cx="453600" cy="462459"/>
          </a:xfrm>
          <a:prstGeom prst="ellipse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B62A6E-54E8-4CCE-8E11-B1FE39CD0910}"/>
              </a:ext>
            </a:extLst>
          </p:cNvPr>
          <p:cNvSpPr/>
          <p:nvPr/>
        </p:nvSpPr>
        <p:spPr>
          <a:xfrm>
            <a:off x="1416394" y="3311963"/>
            <a:ext cx="9352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고객의 관심사와 시청 주제에 맞는 메시지를 전달함으로써 광고에 대한 긍정적인 인식을 심어줄 수 있음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F57609-A755-48BA-AC58-1E69EF4CB662}"/>
              </a:ext>
            </a:extLst>
          </p:cNvPr>
          <p:cNvSpPr/>
          <p:nvPr/>
        </p:nvSpPr>
        <p:spPr>
          <a:xfrm>
            <a:off x="1416394" y="5508928"/>
            <a:ext cx="93522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700" dirty="0">
              <a:highlight>
                <a:srgbClr val="FFE699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E2040A-BE9C-4EC1-9B30-4CEBF84CFD4C}"/>
              </a:ext>
            </a:extLst>
          </p:cNvPr>
          <p:cNvSpPr txBox="1"/>
          <p:nvPr/>
        </p:nvSpPr>
        <p:spPr>
          <a:xfrm>
            <a:off x="5657498" y="3829253"/>
            <a:ext cx="8700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+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A4F14B-BCB7-4310-8948-E4B15552A409}"/>
              </a:ext>
            </a:extLst>
          </p:cNvPr>
          <p:cNvSpPr/>
          <p:nvPr/>
        </p:nvSpPr>
        <p:spPr>
          <a:xfrm>
            <a:off x="1267937" y="5375313"/>
            <a:ext cx="9507669" cy="1105769"/>
          </a:xfrm>
          <a:prstGeom prst="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모서리가 둥근 직사각형 4">
            <a:extLst>
              <a:ext uri="{FF2B5EF4-FFF2-40B4-BE49-F238E27FC236}">
                <a16:creationId xmlns:a16="http://schemas.microsoft.com/office/drawing/2014/main" id="{E15AD667-DFF5-49C9-83B9-7528B176E36B}"/>
              </a:ext>
            </a:extLst>
          </p:cNvPr>
          <p:cNvSpPr/>
          <p:nvPr/>
        </p:nvSpPr>
        <p:spPr>
          <a:xfrm>
            <a:off x="1066070" y="5032649"/>
            <a:ext cx="3674606" cy="3981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Big Data </a:t>
            </a:r>
            <a:r>
              <a:rPr lang="en-US" altLang="ko-KR" b="1" dirty="0" err="1">
                <a:solidFill>
                  <a:schemeClr val="tx1"/>
                </a:solidFill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Maketing</a:t>
            </a:r>
            <a:endParaRPr lang="ko-KR" altLang="en-US" b="1" dirty="0">
              <a:solidFill>
                <a:schemeClr val="tx1"/>
              </a:solidFill>
              <a:highlight>
                <a:srgbClr val="FFE699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6B89FA-9436-4163-AD7D-A47DCCFFAD15}"/>
              </a:ext>
            </a:extLst>
          </p:cNvPr>
          <p:cNvSpPr/>
          <p:nvPr/>
        </p:nvSpPr>
        <p:spPr>
          <a:xfrm>
            <a:off x="878354" y="4825938"/>
            <a:ext cx="453600" cy="462459"/>
          </a:xfrm>
          <a:prstGeom prst="ellipse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95F1FA-AE2B-4DE8-91AF-6D77F133A9A3}"/>
              </a:ext>
            </a:extLst>
          </p:cNvPr>
          <p:cNvSpPr/>
          <p:nvPr/>
        </p:nvSpPr>
        <p:spPr>
          <a:xfrm>
            <a:off x="1342166" y="5523982"/>
            <a:ext cx="9352220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군집화</a:t>
            </a:r>
            <a:r>
              <a:rPr lang="en-US" altLang="ko-KR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차별화 메시지 전략을 </a:t>
            </a:r>
            <a:r>
              <a:rPr lang="ko-KR" altLang="en-US" sz="17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</a:t>
            </a:r>
            <a:r>
              <a:rPr lang="ko-KR" altLang="en-US" sz="17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고도화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시킬 수 있음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700" dirty="0">
                <a:highlight>
                  <a:srgbClr val="FFE699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기반</a:t>
            </a:r>
            <a:r>
              <a:rPr lang="ko-KR" altLang="en-US" sz="1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회사의 목표에 맞는 마케팅 전략을 세울 수 있음   </a:t>
            </a:r>
            <a:endParaRPr lang="en-US" altLang="ko-KR" sz="1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6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5" grpId="0"/>
      <p:bldP spid="16" grpId="0"/>
      <p:bldP spid="19" grpId="0" animBg="1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37410-0683-4EE9-872C-592010F92377}"/>
              </a:ext>
            </a:extLst>
          </p:cNvPr>
          <p:cNvSpPr txBox="1"/>
          <p:nvPr/>
        </p:nvSpPr>
        <p:spPr>
          <a:xfrm>
            <a:off x="3778928" y="3075057"/>
            <a:ext cx="463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동영상 </a:t>
            </a:r>
            <a:r>
              <a:rPr lang="en-US" altLang="ko-KR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40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4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6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rot="16200000" flipV="1">
            <a:off x="8997140" y="4992020"/>
            <a:ext cx="923840" cy="29451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 flipH="1">
            <a:off x="3741912" y="5987211"/>
            <a:ext cx="4244586" cy="9392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flipV="1">
            <a:off x="10922242" y="3964437"/>
            <a:ext cx="1269758" cy="2904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>
            <a:off x="10931620" y="841738"/>
            <a:ext cx="1269758" cy="316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7986498" y="-1"/>
            <a:ext cx="4205501" cy="8649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4362868" y="-10972"/>
            <a:ext cx="3623630" cy="8527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>
            <a:off x="769261" y="-10972"/>
            <a:ext cx="3623630" cy="8527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rot="16200000">
            <a:off x="-1043741" y="965459"/>
            <a:ext cx="3148432" cy="11183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23425" r="64828" b="33747"/>
          <a:stretch/>
        </p:blipFill>
        <p:spPr>
          <a:xfrm>
            <a:off x="-24974" y="3098862"/>
            <a:ext cx="1324880" cy="28694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>
            <a:off x="-24974" y="5968280"/>
            <a:ext cx="3766886" cy="9392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89660" y="596129"/>
            <a:ext cx="10012680" cy="566574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81471">
            <a:off x="1922534" y="2912589"/>
            <a:ext cx="776439" cy="58549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42458" y="2028617"/>
            <a:ext cx="410708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Thank You!</a:t>
            </a:r>
          </a:p>
          <a:p>
            <a:pPr algn="ctr"/>
            <a:endParaRPr lang="en-US" altLang="ko-KR" sz="48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sz="8000" dirty="0">
                <a:solidFill>
                  <a:srgbClr val="F42C33"/>
                </a:solidFill>
                <a:effectLst>
                  <a:outerShdw dist="38100" dir="2700000" algn="tl" rotWithShape="0">
                    <a:srgbClr val="E8716F"/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Q&amp;A</a:t>
            </a:r>
            <a:endParaRPr lang="ko-KR" altLang="en-US" sz="8000" dirty="0">
              <a:solidFill>
                <a:srgbClr val="F42C33"/>
              </a:solidFill>
              <a:effectLst>
                <a:outerShdw dist="38100" dir="2700000" algn="tl" rotWithShape="0">
                  <a:srgbClr val="E8716F"/>
                </a:outerShdw>
              </a:effectLst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248561" y="-68500"/>
            <a:ext cx="736617" cy="286802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51" b="98563" l="797" r="89243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5720" y="-700422"/>
            <a:ext cx="736617" cy="58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rot="16200000" flipV="1">
            <a:off x="8997140" y="4992020"/>
            <a:ext cx="923840" cy="29451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 flipH="1">
            <a:off x="3741912" y="5987211"/>
            <a:ext cx="4244586" cy="9392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 flipV="1">
            <a:off x="10922242" y="3964437"/>
            <a:ext cx="1269758" cy="2904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66292" t="23426" b="33570"/>
          <a:stretch/>
        </p:blipFill>
        <p:spPr>
          <a:xfrm>
            <a:off x="10931620" y="841738"/>
            <a:ext cx="1269758" cy="316578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7986498" y="-1"/>
            <a:ext cx="4205501" cy="8649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flipV="1">
            <a:off x="4362868" y="-10972"/>
            <a:ext cx="3623630" cy="8527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>
            <a:off x="769261" y="-10972"/>
            <a:ext cx="3623630" cy="8527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23426" b="61080"/>
          <a:stretch/>
        </p:blipFill>
        <p:spPr>
          <a:xfrm rot="16200000">
            <a:off x="-1176573" y="1098290"/>
            <a:ext cx="3148432" cy="8527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23425" r="64828" b="33747"/>
          <a:stretch/>
        </p:blipFill>
        <p:spPr>
          <a:xfrm>
            <a:off x="-24974" y="3098862"/>
            <a:ext cx="1324880" cy="28694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6653" b="32794"/>
          <a:stretch/>
        </p:blipFill>
        <p:spPr>
          <a:xfrm>
            <a:off x="-24974" y="5968280"/>
            <a:ext cx="3766886" cy="9392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4282" y="469882"/>
            <a:ext cx="11003437" cy="5918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588980" y="5416194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CLIO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파트라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760950" y="-271440"/>
            <a:ext cx="776439" cy="5854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299" y="4236681"/>
            <a:ext cx="942700" cy="283764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D184B86-FEDD-4874-962F-729CEC99E83E}"/>
              </a:ext>
            </a:extLst>
          </p:cNvPr>
          <p:cNvSpPr txBox="1">
            <a:spLocks/>
          </p:cNvSpPr>
          <p:nvPr/>
        </p:nvSpPr>
        <p:spPr>
          <a:xfrm>
            <a:off x="2197093" y="691818"/>
            <a:ext cx="7797815" cy="6441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3200" dirty="0" smtClean="0">
                <a:solidFill>
                  <a:srgbClr val="F42C33"/>
                </a:solidFill>
                <a:effectLst>
                  <a:outerShdw dist="38100" dir="2700000" algn="tl" rotWithShape="0">
                    <a:srgbClr val="E8716F"/>
                  </a:outerShdw>
                </a:effectLst>
                <a:latin typeface="a타임머신" panose="02020600000000000000" pitchFamily="18" charset="-127"/>
                <a:ea typeface="a타임머신" panose="02020600000000000000" pitchFamily="18" charset="-127"/>
              </a:rPr>
              <a:t>참고자료</a:t>
            </a:r>
            <a:endParaRPr lang="ko-KR" altLang="en-US" sz="40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0088" y="2828836"/>
            <a:ext cx="5291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- 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: 1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번</a:t>
            </a:r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, 2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번</a:t>
            </a:r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, 4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번</a:t>
            </a:r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, 5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번</a:t>
            </a:r>
            <a:endParaRPr lang="en-US" altLang="ko-KR" sz="2400" dirty="0" smtClean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-</a:t>
            </a:r>
            <a:r>
              <a:rPr lang="ko-KR" altLang="en-US" sz="2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 정리 표</a:t>
            </a:r>
            <a:endParaRPr lang="en-US" altLang="ko-KR" sz="24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172000" y="1327693"/>
            <a:ext cx="78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7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322106" y="5703231"/>
            <a:ext cx="4313902" cy="8140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874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피트니스를 좋아하고 건강한 생활 습관을 추구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여행과 인테리어에도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시간과 돈을 투자할 수 있는 여유로운 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BA53A-C841-4113-8769-86150A413893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69E79-B9AD-42C5-BB00-AADC39EDEBC2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cxnSp>
        <p:nvCxnSpPr>
          <p:cNvPr id="19" name="직선 화살표 연결선 18"/>
          <p:cNvCxnSpPr>
            <a:stCxn id="24" idx="0"/>
          </p:cNvCxnSpPr>
          <p:nvPr/>
        </p:nvCxnSpPr>
        <p:spPr>
          <a:xfrm flipV="1">
            <a:off x="2479057" y="4251489"/>
            <a:ext cx="622362" cy="1451742"/>
          </a:xfrm>
          <a:prstGeom prst="straightConnector1">
            <a:avLst/>
          </a:prstGeom>
          <a:ln w="38100">
            <a:solidFill>
              <a:srgbClr val="F874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 26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73FED3-DD4C-4667-997F-E7E29BB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4" y="1757579"/>
            <a:ext cx="8028203" cy="42210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65782B-920A-48BF-9EFA-C5C134C59E27}"/>
              </a:ext>
            </a:extLst>
          </p:cNvPr>
          <p:cNvSpPr/>
          <p:nvPr/>
        </p:nvSpPr>
        <p:spPr>
          <a:xfrm>
            <a:off x="1938528" y="6026806"/>
            <a:ext cx="8314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피트니스를 좋아하고 건강한 생활 습관을 추구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여행과 인테리어에도 시간과 돈을 투자할 수 있는 여유로운 여성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169" y="1901639"/>
            <a:ext cx="1322863" cy="378565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식음료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건강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 및 가든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미용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피트니스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취미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레저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쇼핑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EDD48-5601-4560-A014-989EB19EFCB9}"/>
              </a:ext>
            </a:extLst>
          </p:cNvPr>
          <p:cNvSpPr txBox="1"/>
          <p:nvPr/>
        </p:nvSpPr>
        <p:spPr>
          <a:xfrm>
            <a:off x="9046836" y="2446939"/>
            <a:ext cx="2395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건강 및 피트니스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음식 먹기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인테리어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가족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6955" y="2384253"/>
            <a:ext cx="543739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건강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428" y="2856720"/>
            <a:ext cx="543739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" y="3369799"/>
            <a:ext cx="1172817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 및 가든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655064" y="1843957"/>
            <a:ext cx="6400800" cy="456029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17173" y="1902694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19%(5)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8EDD48-5601-4560-A014-989EB19EFCB9}"/>
              </a:ext>
            </a:extLst>
          </p:cNvPr>
          <p:cNvSpPr txBox="1"/>
          <p:nvPr/>
        </p:nvSpPr>
        <p:spPr>
          <a:xfrm>
            <a:off x="9046836" y="4523293"/>
            <a:ext cx="239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먹방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55064" y="2329851"/>
            <a:ext cx="6400800" cy="456029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17173" y="237277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19%(5)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55064" y="2824774"/>
            <a:ext cx="5120640" cy="456029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937013" y="2883511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15%(4)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55064" y="3306331"/>
            <a:ext cx="3849624" cy="456029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7217" y="3354426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12%(3)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55064" y="3810659"/>
            <a:ext cx="3849624" cy="456029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677217" y="3858754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12%(3)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B8D16A-F5EF-453A-AA70-713CD44E365F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707FEA-DA7A-4B95-8292-EAC46FB1CF0C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41" name="TextBox 40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1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자유형 7"/>
          <p:cNvSpPr/>
          <p:nvPr/>
        </p:nvSpPr>
        <p:spPr>
          <a:xfrm>
            <a:off x="3498850" y="5368398"/>
            <a:ext cx="628650" cy="321202"/>
          </a:xfrm>
          <a:custGeom>
            <a:avLst/>
            <a:gdLst>
              <a:gd name="connsiteX0" fmla="*/ 488950 w 628650"/>
              <a:gd name="connsiteY0" fmla="*/ 10052 h 321202"/>
              <a:gd name="connsiteX1" fmla="*/ 114300 w 628650"/>
              <a:gd name="connsiteY1" fmla="*/ 10052 h 321202"/>
              <a:gd name="connsiteX2" fmla="*/ 101600 w 628650"/>
              <a:gd name="connsiteY2" fmla="*/ 29102 h 321202"/>
              <a:gd name="connsiteX3" fmla="*/ 76200 w 628650"/>
              <a:gd name="connsiteY3" fmla="*/ 41802 h 321202"/>
              <a:gd name="connsiteX4" fmla="*/ 63500 w 628650"/>
              <a:gd name="connsiteY4" fmla="*/ 60852 h 321202"/>
              <a:gd name="connsiteX5" fmla="*/ 38100 w 628650"/>
              <a:gd name="connsiteY5" fmla="*/ 118002 h 321202"/>
              <a:gd name="connsiteX6" fmla="*/ 6350 w 628650"/>
              <a:gd name="connsiteY6" fmla="*/ 168802 h 321202"/>
              <a:gd name="connsiteX7" fmla="*/ 0 w 628650"/>
              <a:gd name="connsiteY7" fmla="*/ 187852 h 321202"/>
              <a:gd name="connsiteX8" fmla="*/ 6350 w 628650"/>
              <a:gd name="connsiteY8" fmla="*/ 251352 h 321202"/>
              <a:gd name="connsiteX9" fmla="*/ 25400 w 628650"/>
              <a:gd name="connsiteY9" fmla="*/ 270402 h 321202"/>
              <a:gd name="connsiteX10" fmla="*/ 152400 w 628650"/>
              <a:gd name="connsiteY10" fmla="*/ 276752 h 321202"/>
              <a:gd name="connsiteX11" fmla="*/ 184150 w 628650"/>
              <a:gd name="connsiteY11" fmla="*/ 302152 h 321202"/>
              <a:gd name="connsiteX12" fmla="*/ 273050 w 628650"/>
              <a:gd name="connsiteY12" fmla="*/ 321202 h 321202"/>
              <a:gd name="connsiteX13" fmla="*/ 476250 w 628650"/>
              <a:gd name="connsiteY13" fmla="*/ 302152 h 321202"/>
              <a:gd name="connsiteX14" fmla="*/ 495300 w 628650"/>
              <a:gd name="connsiteY14" fmla="*/ 289452 h 321202"/>
              <a:gd name="connsiteX15" fmla="*/ 527050 w 628650"/>
              <a:gd name="connsiteY15" fmla="*/ 283102 h 321202"/>
              <a:gd name="connsiteX16" fmla="*/ 565150 w 628650"/>
              <a:gd name="connsiteY16" fmla="*/ 251352 h 321202"/>
              <a:gd name="connsiteX17" fmla="*/ 584200 w 628650"/>
              <a:gd name="connsiteY17" fmla="*/ 238652 h 321202"/>
              <a:gd name="connsiteX18" fmla="*/ 596900 w 628650"/>
              <a:gd name="connsiteY18" fmla="*/ 219602 h 321202"/>
              <a:gd name="connsiteX19" fmla="*/ 603250 w 628650"/>
              <a:gd name="connsiteY19" fmla="*/ 194202 h 321202"/>
              <a:gd name="connsiteX20" fmla="*/ 622300 w 628650"/>
              <a:gd name="connsiteY20" fmla="*/ 181502 h 321202"/>
              <a:gd name="connsiteX21" fmla="*/ 628650 w 628650"/>
              <a:gd name="connsiteY21" fmla="*/ 162452 h 321202"/>
              <a:gd name="connsiteX22" fmla="*/ 615950 w 628650"/>
              <a:gd name="connsiteY22" fmla="*/ 86252 h 321202"/>
              <a:gd name="connsiteX23" fmla="*/ 603250 w 628650"/>
              <a:gd name="connsiteY23" fmla="*/ 60852 h 321202"/>
              <a:gd name="connsiteX24" fmla="*/ 590550 w 628650"/>
              <a:gd name="connsiteY24" fmla="*/ 41802 h 321202"/>
              <a:gd name="connsiteX25" fmla="*/ 488950 w 628650"/>
              <a:gd name="connsiteY25" fmla="*/ 10052 h 32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8650" h="321202">
                <a:moveTo>
                  <a:pt x="488950" y="10052"/>
                </a:moveTo>
                <a:cubicBezTo>
                  <a:pt x="409575" y="4760"/>
                  <a:pt x="385109" y="-9643"/>
                  <a:pt x="114300" y="10052"/>
                </a:cubicBezTo>
                <a:cubicBezTo>
                  <a:pt x="106688" y="10606"/>
                  <a:pt x="107463" y="24216"/>
                  <a:pt x="101600" y="29102"/>
                </a:cubicBezTo>
                <a:cubicBezTo>
                  <a:pt x="94328" y="35162"/>
                  <a:pt x="84667" y="37569"/>
                  <a:pt x="76200" y="41802"/>
                </a:cubicBezTo>
                <a:cubicBezTo>
                  <a:pt x="71967" y="48152"/>
                  <a:pt x="66913" y="54026"/>
                  <a:pt x="63500" y="60852"/>
                </a:cubicBezTo>
                <a:cubicBezTo>
                  <a:pt x="36284" y="115283"/>
                  <a:pt x="65033" y="70870"/>
                  <a:pt x="38100" y="118002"/>
                </a:cubicBezTo>
                <a:cubicBezTo>
                  <a:pt x="17951" y="153263"/>
                  <a:pt x="30302" y="120899"/>
                  <a:pt x="6350" y="168802"/>
                </a:cubicBezTo>
                <a:cubicBezTo>
                  <a:pt x="3357" y="174789"/>
                  <a:pt x="2117" y="181502"/>
                  <a:pt x="0" y="187852"/>
                </a:cubicBezTo>
                <a:cubicBezTo>
                  <a:pt x="2117" y="209019"/>
                  <a:pt x="94" y="231020"/>
                  <a:pt x="6350" y="251352"/>
                </a:cubicBezTo>
                <a:cubicBezTo>
                  <a:pt x="8991" y="259935"/>
                  <a:pt x="16553" y="268863"/>
                  <a:pt x="25400" y="270402"/>
                </a:cubicBezTo>
                <a:cubicBezTo>
                  <a:pt x="67159" y="277665"/>
                  <a:pt x="110067" y="274635"/>
                  <a:pt x="152400" y="276752"/>
                </a:cubicBezTo>
                <a:cubicBezTo>
                  <a:pt x="162983" y="285219"/>
                  <a:pt x="172528" y="295179"/>
                  <a:pt x="184150" y="302152"/>
                </a:cubicBezTo>
                <a:cubicBezTo>
                  <a:pt x="213427" y="319718"/>
                  <a:pt x="238654" y="317380"/>
                  <a:pt x="273050" y="321202"/>
                </a:cubicBezTo>
                <a:cubicBezTo>
                  <a:pt x="340783" y="314852"/>
                  <a:pt x="408903" y="311773"/>
                  <a:pt x="476250" y="302152"/>
                </a:cubicBezTo>
                <a:cubicBezTo>
                  <a:pt x="483805" y="301073"/>
                  <a:pt x="488154" y="292132"/>
                  <a:pt x="495300" y="289452"/>
                </a:cubicBezTo>
                <a:cubicBezTo>
                  <a:pt x="505406" y="285662"/>
                  <a:pt x="516467" y="285219"/>
                  <a:pt x="527050" y="283102"/>
                </a:cubicBezTo>
                <a:cubicBezTo>
                  <a:pt x="574348" y="251570"/>
                  <a:pt x="516257" y="292096"/>
                  <a:pt x="565150" y="251352"/>
                </a:cubicBezTo>
                <a:cubicBezTo>
                  <a:pt x="571013" y="246466"/>
                  <a:pt x="577850" y="242885"/>
                  <a:pt x="584200" y="238652"/>
                </a:cubicBezTo>
                <a:cubicBezTo>
                  <a:pt x="588433" y="232302"/>
                  <a:pt x="593894" y="226617"/>
                  <a:pt x="596900" y="219602"/>
                </a:cubicBezTo>
                <a:cubicBezTo>
                  <a:pt x="600338" y="211580"/>
                  <a:pt x="598409" y="201464"/>
                  <a:pt x="603250" y="194202"/>
                </a:cubicBezTo>
                <a:cubicBezTo>
                  <a:pt x="607483" y="187852"/>
                  <a:pt x="615950" y="185735"/>
                  <a:pt x="622300" y="181502"/>
                </a:cubicBezTo>
                <a:cubicBezTo>
                  <a:pt x="624417" y="175152"/>
                  <a:pt x="628650" y="169145"/>
                  <a:pt x="628650" y="162452"/>
                </a:cubicBezTo>
                <a:cubicBezTo>
                  <a:pt x="628650" y="138884"/>
                  <a:pt x="625886" y="109435"/>
                  <a:pt x="615950" y="86252"/>
                </a:cubicBezTo>
                <a:cubicBezTo>
                  <a:pt x="612221" y="77551"/>
                  <a:pt x="607946" y="69071"/>
                  <a:pt x="603250" y="60852"/>
                </a:cubicBezTo>
                <a:cubicBezTo>
                  <a:pt x="599464" y="54226"/>
                  <a:pt x="596802" y="46179"/>
                  <a:pt x="590550" y="41802"/>
                </a:cubicBezTo>
                <a:cubicBezTo>
                  <a:pt x="544798" y="9776"/>
                  <a:pt x="568325" y="15344"/>
                  <a:pt x="488950" y="100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0319" y="5368398"/>
            <a:ext cx="3267181" cy="76471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79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애완동물과 책을 좋아하고 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본인만의 취미가 확고한 여성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 자기계발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1CD43-3FAB-40B4-9876-707F98EC5BFC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9725E-20E0-423A-BFEB-7B68773F275F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 flipV="1">
            <a:off x="2493910" y="4686800"/>
            <a:ext cx="2078090" cy="681598"/>
          </a:xfrm>
          <a:prstGeom prst="straightConnector1">
            <a:avLst/>
          </a:prstGeom>
          <a:ln w="38100">
            <a:solidFill>
              <a:srgbClr val="B79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DACA24-10E3-4655-A0D9-BDC3F33FAF44}"/>
              </a:ext>
            </a:extLst>
          </p:cNvPr>
          <p:cNvSpPr/>
          <p:nvPr/>
        </p:nvSpPr>
        <p:spPr>
          <a:xfrm>
            <a:off x="1938528" y="6035614"/>
            <a:ext cx="8314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애완동물과 책을 좋아하고 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본인만의 취미가 확고한 여성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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 자기계발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C8F6D8-5915-4C6C-92A5-8D1C4923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0" y="1756716"/>
            <a:ext cx="8076731" cy="422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9647" y="1866075"/>
            <a:ext cx="1386982" cy="375487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 및 문학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애완동물 및 동물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집단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스포츠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건강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 및 가든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</a:t>
            </a:r>
          </a:p>
        </p:txBody>
      </p:sp>
      <p:sp>
        <p:nvSpPr>
          <p:cNvPr id="23" name="자유형 22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10B81C-FAE5-411A-BE06-4369F81A353C}"/>
              </a:ext>
            </a:extLst>
          </p:cNvPr>
          <p:cNvSpPr txBox="1"/>
          <p:nvPr/>
        </p:nvSpPr>
        <p:spPr>
          <a:xfrm>
            <a:off x="9099405" y="2478158"/>
            <a:ext cx="2411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애완동물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 및 공연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엔터테인먼트 뉴스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8EDD48-5601-4560-A014-989EB19EFCB9}"/>
              </a:ext>
            </a:extLst>
          </p:cNvPr>
          <p:cNvSpPr txBox="1"/>
          <p:nvPr/>
        </p:nvSpPr>
        <p:spPr>
          <a:xfrm>
            <a:off x="9366876" y="4523293"/>
            <a:ext cx="239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정보전달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09242" y="1866075"/>
            <a:ext cx="6346622" cy="375173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217173" y="1884406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19%(6)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98022" y="2278878"/>
            <a:ext cx="5306282" cy="375173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176833" y="2293150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16%(5)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83012" y="2708424"/>
            <a:ext cx="4233156" cy="375173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102353" y="2722696"/>
            <a:ext cx="912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13%(4)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E5D3EB-21F0-451E-9690-C70783650A62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AD2FB9-33A8-4D86-BF2D-9F562FCC2E2F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6622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7562088" y="3746493"/>
            <a:ext cx="3831336" cy="5977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영화</a:t>
            </a:r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음악에 관심이 많은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헤비유저</a:t>
            </a:r>
            <a:endParaRPr lang="ko-KR" altLang="en-US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24487-5302-4275-B70C-90772030E8DC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A597E-A527-4052-9291-E4CBAB7BF2C5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8974318" y="2978870"/>
            <a:ext cx="537328" cy="767625"/>
          </a:xfrm>
          <a:prstGeom prst="straightConnector1">
            <a:avLst/>
          </a:prstGeom>
          <a:ln w="38100">
            <a:solidFill>
              <a:srgbClr val="00B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5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09A275-5DE9-4688-9055-CB1E1611CCD0}"/>
              </a:ext>
            </a:extLst>
          </p:cNvPr>
          <p:cNvSpPr/>
          <p:nvPr/>
        </p:nvSpPr>
        <p:spPr>
          <a:xfrm>
            <a:off x="1871577" y="6231256"/>
            <a:ext cx="831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영화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음악에 관심이 많은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헤비유저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2656BA-9BB9-4EBC-865E-296DF0E5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7" y="1772916"/>
            <a:ext cx="8163416" cy="4150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9877" y="3226268"/>
            <a:ext cx="1547218" cy="8463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엔터테인먼트</a:t>
            </a:r>
          </a:p>
        </p:txBody>
      </p:sp>
      <p:sp>
        <p:nvSpPr>
          <p:cNvPr id="18" name="자유형 17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853289" y="2295161"/>
            <a:ext cx="6275727" cy="289863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073919" y="3480184"/>
            <a:ext cx="1055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100%(20)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8089153" y="4534137"/>
            <a:ext cx="44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8089153" y="2462674"/>
            <a:ext cx="44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6451" y="2371234"/>
            <a:ext cx="24929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액션 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어드벤처영화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스릴러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미스터리영화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공상과학및판타지영화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공포영화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범죄영화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애니메이션영화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애니메이션및만화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만화영화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9559" y="2325715"/>
            <a:ext cx="2160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드라마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버라이어티쇼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가족용프로그램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토크쇼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다큐멘터리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어반및힙합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음악스트리밍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클래식음악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팝음악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OST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A4BEE9-448C-4AFD-8A19-212527C67706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F1CC88-389D-40B5-996E-95C0B786E277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1354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51454"/>
            <a:ext cx="12192000" cy="6067425"/>
            <a:chOff x="0" y="325752"/>
            <a:chExt cx="12192000" cy="6067425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325752"/>
              <a:ext cx="12192000" cy="6067425"/>
              <a:chOff x="0" y="395287"/>
              <a:chExt cx="12192000" cy="606742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95287"/>
                <a:ext cx="12192000" cy="60674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47166" t="40406" r="48030" b="56175"/>
              <a:stretch/>
            </p:blipFill>
            <p:spPr>
              <a:xfrm>
                <a:off x="5705193" y="4023206"/>
                <a:ext cx="585648" cy="207428"/>
              </a:xfrm>
              <a:prstGeom prst="rect">
                <a:avLst/>
              </a:prstGeom>
            </p:spPr>
          </p:pic>
        </p:grpSp>
        <p:sp>
          <p:nvSpPr>
            <p:cNvPr id="4" name="직사각형 3"/>
            <p:cNvSpPr/>
            <p:nvPr/>
          </p:nvSpPr>
          <p:spPr>
            <a:xfrm>
              <a:off x="5561635" y="3935391"/>
              <a:ext cx="143558" cy="22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6952237" y="809663"/>
            <a:ext cx="3861816" cy="4916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F9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군집에 비해</a:t>
            </a:r>
            <a:endParaRPr lang="en-US" altLang="ko-KR" sz="15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대중적인 유머 콘텐츠와 </a:t>
            </a:r>
            <a:r>
              <a:rPr lang="ko-KR" altLang="en-US" sz="15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아이돌을</a:t>
            </a:r>
            <a:r>
              <a:rPr lang="ko-KR" altLang="en-US" sz="15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좋아하는 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D60BF-6933-4DAE-8F2E-D5D1F60B8B38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0B2A0-6C2B-4372-B28E-44932C248500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cxnSp>
        <p:nvCxnSpPr>
          <p:cNvPr id="16" name="직선 화살표 연결선 15"/>
          <p:cNvCxnSpPr>
            <a:stCxn id="15" idx="2"/>
          </p:cNvCxnSpPr>
          <p:nvPr/>
        </p:nvCxnSpPr>
        <p:spPr>
          <a:xfrm flipH="1">
            <a:off x="7098384" y="1301350"/>
            <a:ext cx="1784761" cy="612291"/>
          </a:xfrm>
          <a:prstGeom prst="straightConnector1">
            <a:avLst/>
          </a:prstGeom>
          <a:ln w="38100">
            <a:solidFill>
              <a:srgbClr val="4F9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1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1D5695-EB58-46C5-9DDF-8F14865D887B}"/>
              </a:ext>
            </a:extLst>
          </p:cNvPr>
          <p:cNvSpPr/>
          <p:nvPr/>
        </p:nvSpPr>
        <p:spPr>
          <a:xfrm>
            <a:off x="1938528" y="6323904"/>
            <a:ext cx="8314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군집에 비해 대중적인 유머 콘텐츠와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연예인을 좋아하는 여성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13228" y="839216"/>
            <a:ext cx="1965603" cy="461665"/>
            <a:chOff x="2150122" y="1076960"/>
            <a:chExt cx="1965603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2150122" y="1076960"/>
              <a:ext cx="1965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군집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2165943" y="1518462"/>
              <a:ext cx="180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92656BA-9BB9-4EBC-865E-296DF0E5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7" y="1772916"/>
            <a:ext cx="8163416" cy="4150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59877" y="3226268"/>
            <a:ext cx="1547218" cy="8463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r">
              <a:lnSpc>
                <a:spcPct val="3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엔터테인먼트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53289" y="2295161"/>
            <a:ext cx="6275727" cy="289863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73919" y="3480184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100%(9)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4232" y="2451814"/>
            <a:ext cx="26276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웹드라마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코미디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리얼리티쇼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드라마영화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영화리뷰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뮤직비디오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댄스음악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공연예술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라이브 동영상 스트리밍</a:t>
            </a:r>
          </a:p>
        </p:txBody>
      </p:sp>
      <p:sp>
        <p:nvSpPr>
          <p:cNvPr id="19" name="자유형 18"/>
          <p:cNvSpPr/>
          <p:nvPr/>
        </p:nvSpPr>
        <p:spPr>
          <a:xfrm>
            <a:off x="8531352" y="1772916"/>
            <a:ext cx="3547872" cy="3914376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89799" y="2039007"/>
            <a:ext cx="1030977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관심분야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90871" y="4095743"/>
            <a:ext cx="828831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50" y="1305688"/>
            <a:ext cx="859622" cy="6980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9460753" y="2524652"/>
            <a:ext cx="443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만화 및 애니메이션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EEA81-8B9F-467C-94A5-4546899A4E96}"/>
              </a:ext>
            </a:extLst>
          </p:cNvPr>
          <p:cNvSpPr txBox="1"/>
          <p:nvPr/>
        </p:nvSpPr>
        <p:spPr>
          <a:xfrm>
            <a:off x="9628330" y="4583980"/>
            <a:ext cx="4432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웹드라마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AFB0C-99EE-416C-8746-163B27920B61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585AD3-65FC-4B0A-8968-A661130B9602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</p:spTree>
    <p:extLst>
      <p:ext uri="{BB962C8B-B14F-4D97-AF65-F5344CB8AC3E}">
        <p14:creationId xmlns:p14="http://schemas.microsoft.com/office/powerpoint/2010/main" val="1368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7A3FF7-81B7-4C7E-A4AC-42D0DD37E8E8}"/>
              </a:ext>
            </a:extLst>
          </p:cNvPr>
          <p:cNvSpPr/>
          <p:nvPr/>
        </p:nvSpPr>
        <p:spPr>
          <a:xfrm>
            <a:off x="2639504" y="2026013"/>
            <a:ext cx="2384035" cy="685748"/>
          </a:xfrm>
          <a:prstGeom prst="round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아이돌</a:t>
            </a:r>
          </a:p>
        </p:txBody>
      </p:sp>
      <p:sp>
        <p:nvSpPr>
          <p:cNvPr id="4" name="사각형: 둥근 모서리 8">
            <a:extLst>
              <a:ext uri="{FF2B5EF4-FFF2-40B4-BE49-F238E27FC236}">
                <a16:creationId xmlns:a16="http://schemas.microsoft.com/office/drawing/2014/main" id="{48538A67-B2FF-4136-A53C-8EE6A10022D6}"/>
              </a:ext>
            </a:extLst>
          </p:cNvPr>
          <p:cNvSpPr/>
          <p:nvPr/>
        </p:nvSpPr>
        <p:spPr>
          <a:xfrm>
            <a:off x="2639504" y="3033375"/>
            <a:ext cx="2384035" cy="685748"/>
          </a:xfrm>
          <a:prstGeom prst="round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뷰티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A55BE52F-28E4-488C-89D3-2D241A2198A7}"/>
              </a:ext>
            </a:extLst>
          </p:cNvPr>
          <p:cNvSpPr/>
          <p:nvPr/>
        </p:nvSpPr>
        <p:spPr>
          <a:xfrm>
            <a:off x="2639504" y="4040737"/>
            <a:ext cx="2384035" cy="685748"/>
          </a:xfrm>
          <a:prstGeom prst="round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8359" y="1555502"/>
            <a:ext cx="238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관심사별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타겟 세분화</a:t>
            </a: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D87A3FF7-81B7-4C7E-A4AC-42D0DD37E8E8}"/>
              </a:ext>
            </a:extLst>
          </p:cNvPr>
          <p:cNvSpPr/>
          <p:nvPr/>
        </p:nvSpPr>
        <p:spPr>
          <a:xfrm>
            <a:off x="5491492" y="2026013"/>
            <a:ext cx="4085594" cy="6857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 사이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넘넘넘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가까워질거야</a:t>
            </a:r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59141" y="1555502"/>
            <a:ext cx="3209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차별화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메세지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D87A3FF7-81B7-4C7E-A4AC-42D0DD37E8E8}"/>
              </a:ext>
            </a:extLst>
          </p:cNvPr>
          <p:cNvSpPr/>
          <p:nvPr/>
        </p:nvSpPr>
        <p:spPr>
          <a:xfrm>
            <a:off x="5491492" y="3033375"/>
            <a:ext cx="4085594" cy="6857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썸남을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사로잡는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심쿵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아이템</a:t>
            </a: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D87A3FF7-81B7-4C7E-A4AC-42D0DD37E8E8}"/>
              </a:ext>
            </a:extLst>
          </p:cNvPr>
          <p:cNvSpPr/>
          <p:nvPr/>
        </p:nvSpPr>
        <p:spPr>
          <a:xfrm>
            <a:off x="5491492" y="4040737"/>
            <a:ext cx="4085594" cy="6857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자취방도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 안에 파티 분위기로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8667" y="5926602"/>
            <a:ext cx="9794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고객인 영 타겟의 관심 주제 파악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유저가 시청하는 콘텐츠에 따라 차별화된 메시지 노출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095807-4C2A-44E9-8D85-5A8C11E89520}"/>
              </a:ext>
            </a:extLst>
          </p:cNvPr>
          <p:cNvSpPr/>
          <p:nvPr/>
        </p:nvSpPr>
        <p:spPr>
          <a:xfrm>
            <a:off x="2639504" y="4997612"/>
            <a:ext cx="6937582" cy="373711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광고 상기도가 대조군 대비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44.6%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높은 성과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A96B0-D1A4-4805-B156-5C50917347E3}"/>
              </a:ext>
            </a:extLst>
          </p:cNvPr>
          <p:cNvSpPr txBox="1"/>
          <p:nvPr/>
        </p:nvSpPr>
        <p:spPr>
          <a:xfrm>
            <a:off x="3183985" y="249674"/>
            <a:ext cx="58240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유튜브 커뮤니케이션 성공 사례</a:t>
            </a:r>
            <a:r>
              <a:rPr lang="en-US" altLang="ko-KR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: </a:t>
            </a:r>
            <a:r>
              <a:rPr lang="ko-KR" altLang="en-US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코카콜라</a:t>
            </a:r>
            <a:endParaRPr lang="ko-KR" altLang="en-US" sz="2400" dirty="0">
              <a:ln w="12700">
                <a:noFill/>
              </a:ln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62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4" grpId="0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6490548" y="1829253"/>
            <a:ext cx="5421225" cy="4222753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 11"/>
          <p:cNvSpPr/>
          <p:nvPr/>
        </p:nvSpPr>
        <p:spPr>
          <a:xfrm>
            <a:off x="322106" y="1829253"/>
            <a:ext cx="5421225" cy="4222753"/>
          </a:xfrm>
          <a:custGeom>
            <a:avLst/>
            <a:gdLst>
              <a:gd name="connsiteX0" fmla="*/ 372520 w 9869712"/>
              <a:gd name="connsiteY0" fmla="*/ 9317474 h 9840684"/>
              <a:gd name="connsiteX1" fmla="*/ 192520 w 9869712"/>
              <a:gd name="connsiteY1" fmla="*/ 9497474 h 9840684"/>
              <a:gd name="connsiteX2" fmla="*/ 372520 w 9869712"/>
              <a:gd name="connsiteY2" fmla="*/ 9677474 h 9840684"/>
              <a:gd name="connsiteX3" fmla="*/ 552520 w 9869712"/>
              <a:gd name="connsiteY3" fmla="*/ 9497474 h 9840684"/>
              <a:gd name="connsiteX4" fmla="*/ 372520 w 9869712"/>
              <a:gd name="connsiteY4" fmla="*/ 9317474 h 9840684"/>
              <a:gd name="connsiteX5" fmla="*/ 372519 w 9869712"/>
              <a:gd name="connsiteY5" fmla="*/ 8622325 h 9840684"/>
              <a:gd name="connsiteX6" fmla="*/ 192519 w 9869712"/>
              <a:gd name="connsiteY6" fmla="*/ 8802325 h 9840684"/>
              <a:gd name="connsiteX7" fmla="*/ 372519 w 9869712"/>
              <a:gd name="connsiteY7" fmla="*/ 8982325 h 9840684"/>
              <a:gd name="connsiteX8" fmla="*/ 552519 w 9869712"/>
              <a:gd name="connsiteY8" fmla="*/ 8802325 h 9840684"/>
              <a:gd name="connsiteX9" fmla="*/ 372519 w 9869712"/>
              <a:gd name="connsiteY9" fmla="*/ 8622325 h 9840684"/>
              <a:gd name="connsiteX10" fmla="*/ 372521 w 9869712"/>
              <a:gd name="connsiteY10" fmla="*/ 7927171 h 9840684"/>
              <a:gd name="connsiteX11" fmla="*/ 192521 w 9869712"/>
              <a:gd name="connsiteY11" fmla="*/ 8107171 h 9840684"/>
              <a:gd name="connsiteX12" fmla="*/ 372521 w 9869712"/>
              <a:gd name="connsiteY12" fmla="*/ 8287171 h 9840684"/>
              <a:gd name="connsiteX13" fmla="*/ 552520 w 9869712"/>
              <a:gd name="connsiteY13" fmla="*/ 8107171 h 9840684"/>
              <a:gd name="connsiteX14" fmla="*/ 372521 w 9869712"/>
              <a:gd name="connsiteY14" fmla="*/ 7927171 h 9840684"/>
              <a:gd name="connsiteX15" fmla="*/ 372519 w 9869712"/>
              <a:gd name="connsiteY15" fmla="*/ 7232017 h 9840684"/>
              <a:gd name="connsiteX16" fmla="*/ 192519 w 9869712"/>
              <a:gd name="connsiteY16" fmla="*/ 7412017 h 9840684"/>
              <a:gd name="connsiteX17" fmla="*/ 372519 w 9869712"/>
              <a:gd name="connsiteY17" fmla="*/ 7592017 h 9840684"/>
              <a:gd name="connsiteX18" fmla="*/ 552519 w 9869712"/>
              <a:gd name="connsiteY18" fmla="*/ 7412017 h 9840684"/>
              <a:gd name="connsiteX19" fmla="*/ 372519 w 9869712"/>
              <a:gd name="connsiteY19" fmla="*/ 7232017 h 9840684"/>
              <a:gd name="connsiteX20" fmla="*/ 372519 w 9869712"/>
              <a:gd name="connsiteY20" fmla="*/ 6536863 h 9840684"/>
              <a:gd name="connsiteX21" fmla="*/ 192519 w 9869712"/>
              <a:gd name="connsiteY21" fmla="*/ 6716863 h 9840684"/>
              <a:gd name="connsiteX22" fmla="*/ 372519 w 9869712"/>
              <a:gd name="connsiteY22" fmla="*/ 6896863 h 9840684"/>
              <a:gd name="connsiteX23" fmla="*/ 552519 w 9869712"/>
              <a:gd name="connsiteY23" fmla="*/ 6716863 h 9840684"/>
              <a:gd name="connsiteX24" fmla="*/ 372519 w 9869712"/>
              <a:gd name="connsiteY24" fmla="*/ 6536863 h 9840684"/>
              <a:gd name="connsiteX25" fmla="*/ 372520 w 9869712"/>
              <a:gd name="connsiteY25" fmla="*/ 5841709 h 9840684"/>
              <a:gd name="connsiteX26" fmla="*/ 192520 w 9869712"/>
              <a:gd name="connsiteY26" fmla="*/ 6021709 h 9840684"/>
              <a:gd name="connsiteX27" fmla="*/ 372520 w 9869712"/>
              <a:gd name="connsiteY27" fmla="*/ 6201709 h 9840684"/>
              <a:gd name="connsiteX28" fmla="*/ 552520 w 9869712"/>
              <a:gd name="connsiteY28" fmla="*/ 6021709 h 9840684"/>
              <a:gd name="connsiteX29" fmla="*/ 372520 w 9869712"/>
              <a:gd name="connsiteY29" fmla="*/ 5841709 h 9840684"/>
              <a:gd name="connsiteX30" fmla="*/ 372520 w 9869712"/>
              <a:gd name="connsiteY30" fmla="*/ 5146555 h 9840684"/>
              <a:gd name="connsiteX31" fmla="*/ 192520 w 9869712"/>
              <a:gd name="connsiteY31" fmla="*/ 5326555 h 9840684"/>
              <a:gd name="connsiteX32" fmla="*/ 372520 w 9869712"/>
              <a:gd name="connsiteY32" fmla="*/ 5506555 h 9840684"/>
              <a:gd name="connsiteX33" fmla="*/ 552520 w 9869712"/>
              <a:gd name="connsiteY33" fmla="*/ 5326555 h 9840684"/>
              <a:gd name="connsiteX34" fmla="*/ 372520 w 9869712"/>
              <a:gd name="connsiteY34" fmla="*/ 5146555 h 9840684"/>
              <a:gd name="connsiteX35" fmla="*/ 372521 w 9869712"/>
              <a:gd name="connsiteY35" fmla="*/ 4451401 h 9840684"/>
              <a:gd name="connsiteX36" fmla="*/ 192521 w 9869712"/>
              <a:gd name="connsiteY36" fmla="*/ 4631401 h 9840684"/>
              <a:gd name="connsiteX37" fmla="*/ 372521 w 9869712"/>
              <a:gd name="connsiteY37" fmla="*/ 4811401 h 9840684"/>
              <a:gd name="connsiteX38" fmla="*/ 552521 w 9869712"/>
              <a:gd name="connsiteY38" fmla="*/ 4631401 h 9840684"/>
              <a:gd name="connsiteX39" fmla="*/ 372521 w 9869712"/>
              <a:gd name="connsiteY39" fmla="*/ 4451401 h 9840684"/>
              <a:gd name="connsiteX40" fmla="*/ 372520 w 9869712"/>
              <a:gd name="connsiteY40" fmla="*/ 3756247 h 9840684"/>
              <a:gd name="connsiteX41" fmla="*/ 192520 w 9869712"/>
              <a:gd name="connsiteY41" fmla="*/ 3936247 h 9840684"/>
              <a:gd name="connsiteX42" fmla="*/ 372520 w 9869712"/>
              <a:gd name="connsiteY42" fmla="*/ 4116247 h 9840684"/>
              <a:gd name="connsiteX43" fmla="*/ 552520 w 9869712"/>
              <a:gd name="connsiteY43" fmla="*/ 3936247 h 9840684"/>
              <a:gd name="connsiteX44" fmla="*/ 372520 w 9869712"/>
              <a:gd name="connsiteY44" fmla="*/ 3756247 h 9840684"/>
              <a:gd name="connsiteX45" fmla="*/ 372520 w 9869712"/>
              <a:gd name="connsiteY45" fmla="*/ 3061095 h 9840684"/>
              <a:gd name="connsiteX46" fmla="*/ 192520 w 9869712"/>
              <a:gd name="connsiteY46" fmla="*/ 3241095 h 9840684"/>
              <a:gd name="connsiteX47" fmla="*/ 372520 w 9869712"/>
              <a:gd name="connsiteY47" fmla="*/ 3421094 h 9840684"/>
              <a:gd name="connsiteX48" fmla="*/ 552520 w 9869712"/>
              <a:gd name="connsiteY48" fmla="*/ 3241095 h 9840684"/>
              <a:gd name="connsiteX49" fmla="*/ 372520 w 9869712"/>
              <a:gd name="connsiteY49" fmla="*/ 3061095 h 9840684"/>
              <a:gd name="connsiteX50" fmla="*/ 372520 w 9869712"/>
              <a:gd name="connsiteY50" fmla="*/ 2365941 h 9840684"/>
              <a:gd name="connsiteX51" fmla="*/ 192520 w 9869712"/>
              <a:gd name="connsiteY51" fmla="*/ 2545941 h 9840684"/>
              <a:gd name="connsiteX52" fmla="*/ 372520 w 9869712"/>
              <a:gd name="connsiteY52" fmla="*/ 2725941 h 9840684"/>
              <a:gd name="connsiteX53" fmla="*/ 552520 w 9869712"/>
              <a:gd name="connsiteY53" fmla="*/ 2545941 h 9840684"/>
              <a:gd name="connsiteX54" fmla="*/ 372520 w 9869712"/>
              <a:gd name="connsiteY54" fmla="*/ 2365941 h 9840684"/>
              <a:gd name="connsiteX55" fmla="*/ 372520 w 9869712"/>
              <a:gd name="connsiteY55" fmla="*/ 1670787 h 9840684"/>
              <a:gd name="connsiteX56" fmla="*/ 192520 w 9869712"/>
              <a:gd name="connsiteY56" fmla="*/ 1850787 h 9840684"/>
              <a:gd name="connsiteX57" fmla="*/ 372520 w 9869712"/>
              <a:gd name="connsiteY57" fmla="*/ 2030787 h 9840684"/>
              <a:gd name="connsiteX58" fmla="*/ 552520 w 9869712"/>
              <a:gd name="connsiteY58" fmla="*/ 1850787 h 9840684"/>
              <a:gd name="connsiteX59" fmla="*/ 372520 w 9869712"/>
              <a:gd name="connsiteY59" fmla="*/ 1670787 h 9840684"/>
              <a:gd name="connsiteX60" fmla="*/ 372521 w 9869712"/>
              <a:gd name="connsiteY60" fmla="*/ 975633 h 9840684"/>
              <a:gd name="connsiteX61" fmla="*/ 192521 w 9869712"/>
              <a:gd name="connsiteY61" fmla="*/ 1155633 h 9840684"/>
              <a:gd name="connsiteX62" fmla="*/ 372521 w 9869712"/>
              <a:gd name="connsiteY62" fmla="*/ 1335633 h 9840684"/>
              <a:gd name="connsiteX63" fmla="*/ 552521 w 9869712"/>
              <a:gd name="connsiteY63" fmla="*/ 1155633 h 9840684"/>
              <a:gd name="connsiteX64" fmla="*/ 372521 w 9869712"/>
              <a:gd name="connsiteY64" fmla="*/ 975633 h 9840684"/>
              <a:gd name="connsiteX65" fmla="*/ 372521 w 9869712"/>
              <a:gd name="connsiteY65" fmla="*/ 280479 h 9840684"/>
              <a:gd name="connsiteX66" fmla="*/ 192521 w 9869712"/>
              <a:gd name="connsiteY66" fmla="*/ 460479 h 9840684"/>
              <a:gd name="connsiteX67" fmla="*/ 372521 w 9869712"/>
              <a:gd name="connsiteY67" fmla="*/ 640479 h 9840684"/>
              <a:gd name="connsiteX68" fmla="*/ 552521 w 9869712"/>
              <a:gd name="connsiteY68" fmla="*/ 460479 h 9840684"/>
              <a:gd name="connsiteX69" fmla="*/ 372521 w 9869712"/>
              <a:gd name="connsiteY69" fmla="*/ 280479 h 9840684"/>
              <a:gd name="connsiteX70" fmla="*/ 0 w 9869712"/>
              <a:gd name="connsiteY70" fmla="*/ 0 h 9840684"/>
              <a:gd name="connsiteX71" fmla="*/ 9869712 w 9869712"/>
              <a:gd name="connsiteY71" fmla="*/ 0 h 9840684"/>
              <a:gd name="connsiteX72" fmla="*/ 9869712 w 9869712"/>
              <a:gd name="connsiteY72" fmla="*/ 9840684 h 9840684"/>
              <a:gd name="connsiteX73" fmla="*/ 0 w 9869712"/>
              <a:gd name="connsiteY73" fmla="*/ 9840684 h 984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869712" h="9840684">
                <a:moveTo>
                  <a:pt x="372520" y="9317474"/>
                </a:moveTo>
                <a:cubicBezTo>
                  <a:pt x="273109" y="9317474"/>
                  <a:pt x="192520" y="9398063"/>
                  <a:pt x="192520" y="9497474"/>
                </a:cubicBezTo>
                <a:cubicBezTo>
                  <a:pt x="192520" y="9596885"/>
                  <a:pt x="273109" y="9677474"/>
                  <a:pt x="372520" y="9677474"/>
                </a:cubicBezTo>
                <a:cubicBezTo>
                  <a:pt x="471931" y="9677474"/>
                  <a:pt x="552520" y="9596885"/>
                  <a:pt x="552520" y="9497474"/>
                </a:cubicBezTo>
                <a:cubicBezTo>
                  <a:pt x="552520" y="9398063"/>
                  <a:pt x="471931" y="9317474"/>
                  <a:pt x="372520" y="9317474"/>
                </a:cubicBezTo>
                <a:close/>
                <a:moveTo>
                  <a:pt x="372519" y="8622325"/>
                </a:moveTo>
                <a:cubicBezTo>
                  <a:pt x="273108" y="8622325"/>
                  <a:pt x="192519" y="8702914"/>
                  <a:pt x="192519" y="8802325"/>
                </a:cubicBezTo>
                <a:cubicBezTo>
                  <a:pt x="192519" y="8901736"/>
                  <a:pt x="273108" y="8982325"/>
                  <a:pt x="372519" y="8982325"/>
                </a:cubicBezTo>
                <a:cubicBezTo>
                  <a:pt x="471930" y="8982325"/>
                  <a:pt x="552519" y="8901736"/>
                  <a:pt x="552519" y="8802325"/>
                </a:cubicBezTo>
                <a:cubicBezTo>
                  <a:pt x="552519" y="8702914"/>
                  <a:pt x="471930" y="8622325"/>
                  <a:pt x="372519" y="8622325"/>
                </a:cubicBezTo>
                <a:close/>
                <a:moveTo>
                  <a:pt x="372521" y="7927171"/>
                </a:moveTo>
                <a:cubicBezTo>
                  <a:pt x="273110" y="7927171"/>
                  <a:pt x="192521" y="8007760"/>
                  <a:pt x="192521" y="8107171"/>
                </a:cubicBezTo>
                <a:cubicBezTo>
                  <a:pt x="192521" y="8206582"/>
                  <a:pt x="273110" y="8287171"/>
                  <a:pt x="372521" y="8287171"/>
                </a:cubicBezTo>
                <a:cubicBezTo>
                  <a:pt x="471931" y="8287171"/>
                  <a:pt x="552520" y="8206582"/>
                  <a:pt x="552520" y="8107171"/>
                </a:cubicBezTo>
                <a:cubicBezTo>
                  <a:pt x="552520" y="8007760"/>
                  <a:pt x="471931" y="7927171"/>
                  <a:pt x="372521" y="7927171"/>
                </a:cubicBezTo>
                <a:close/>
                <a:moveTo>
                  <a:pt x="372519" y="7232017"/>
                </a:moveTo>
                <a:cubicBezTo>
                  <a:pt x="273108" y="7232017"/>
                  <a:pt x="192519" y="7312606"/>
                  <a:pt x="192519" y="7412017"/>
                </a:cubicBezTo>
                <a:cubicBezTo>
                  <a:pt x="192519" y="7511428"/>
                  <a:pt x="273108" y="7592017"/>
                  <a:pt x="372519" y="7592017"/>
                </a:cubicBezTo>
                <a:cubicBezTo>
                  <a:pt x="471930" y="7592017"/>
                  <a:pt x="552519" y="7511428"/>
                  <a:pt x="552519" y="7412017"/>
                </a:cubicBezTo>
                <a:cubicBezTo>
                  <a:pt x="552519" y="7312606"/>
                  <a:pt x="471930" y="7232017"/>
                  <a:pt x="372519" y="7232017"/>
                </a:cubicBezTo>
                <a:close/>
                <a:moveTo>
                  <a:pt x="372519" y="6536863"/>
                </a:moveTo>
                <a:cubicBezTo>
                  <a:pt x="273108" y="6536863"/>
                  <a:pt x="192519" y="6617452"/>
                  <a:pt x="192519" y="6716863"/>
                </a:cubicBezTo>
                <a:cubicBezTo>
                  <a:pt x="192519" y="6816274"/>
                  <a:pt x="273108" y="6896863"/>
                  <a:pt x="372519" y="6896863"/>
                </a:cubicBezTo>
                <a:cubicBezTo>
                  <a:pt x="471930" y="6896863"/>
                  <a:pt x="552519" y="6816274"/>
                  <a:pt x="552519" y="6716863"/>
                </a:cubicBezTo>
                <a:cubicBezTo>
                  <a:pt x="552519" y="6617452"/>
                  <a:pt x="471930" y="6536863"/>
                  <a:pt x="372519" y="6536863"/>
                </a:cubicBezTo>
                <a:close/>
                <a:moveTo>
                  <a:pt x="372520" y="5841709"/>
                </a:moveTo>
                <a:cubicBezTo>
                  <a:pt x="273109" y="5841709"/>
                  <a:pt x="192520" y="5922298"/>
                  <a:pt x="192520" y="6021709"/>
                </a:cubicBezTo>
                <a:cubicBezTo>
                  <a:pt x="192520" y="6121120"/>
                  <a:pt x="273109" y="6201709"/>
                  <a:pt x="372520" y="6201709"/>
                </a:cubicBezTo>
                <a:cubicBezTo>
                  <a:pt x="471931" y="6201709"/>
                  <a:pt x="552520" y="6121120"/>
                  <a:pt x="552520" y="6021709"/>
                </a:cubicBezTo>
                <a:cubicBezTo>
                  <a:pt x="552520" y="5922298"/>
                  <a:pt x="471931" y="5841709"/>
                  <a:pt x="372520" y="5841709"/>
                </a:cubicBezTo>
                <a:close/>
                <a:moveTo>
                  <a:pt x="372520" y="5146555"/>
                </a:moveTo>
                <a:cubicBezTo>
                  <a:pt x="273109" y="5146555"/>
                  <a:pt x="192520" y="5227144"/>
                  <a:pt x="192520" y="5326555"/>
                </a:cubicBezTo>
                <a:cubicBezTo>
                  <a:pt x="192520" y="5425966"/>
                  <a:pt x="273109" y="5506555"/>
                  <a:pt x="372520" y="5506555"/>
                </a:cubicBezTo>
                <a:cubicBezTo>
                  <a:pt x="471931" y="5506555"/>
                  <a:pt x="552520" y="5425966"/>
                  <a:pt x="552520" y="5326555"/>
                </a:cubicBezTo>
                <a:cubicBezTo>
                  <a:pt x="552520" y="5227144"/>
                  <a:pt x="471931" y="5146555"/>
                  <a:pt x="372520" y="5146555"/>
                </a:cubicBezTo>
                <a:close/>
                <a:moveTo>
                  <a:pt x="372521" y="4451401"/>
                </a:moveTo>
                <a:cubicBezTo>
                  <a:pt x="273110" y="4451401"/>
                  <a:pt x="192521" y="4531990"/>
                  <a:pt x="192521" y="4631401"/>
                </a:cubicBezTo>
                <a:cubicBezTo>
                  <a:pt x="192521" y="4730812"/>
                  <a:pt x="273110" y="4811401"/>
                  <a:pt x="372521" y="4811401"/>
                </a:cubicBezTo>
                <a:cubicBezTo>
                  <a:pt x="471932" y="4811401"/>
                  <a:pt x="552521" y="4730812"/>
                  <a:pt x="552521" y="4631401"/>
                </a:cubicBezTo>
                <a:cubicBezTo>
                  <a:pt x="552521" y="4531990"/>
                  <a:pt x="471932" y="4451401"/>
                  <a:pt x="372521" y="4451401"/>
                </a:cubicBezTo>
                <a:close/>
                <a:moveTo>
                  <a:pt x="372520" y="3756247"/>
                </a:moveTo>
                <a:cubicBezTo>
                  <a:pt x="273109" y="3756247"/>
                  <a:pt x="192520" y="3836836"/>
                  <a:pt x="192520" y="3936247"/>
                </a:cubicBezTo>
                <a:cubicBezTo>
                  <a:pt x="192520" y="4035658"/>
                  <a:pt x="273109" y="4116247"/>
                  <a:pt x="372520" y="4116247"/>
                </a:cubicBezTo>
                <a:cubicBezTo>
                  <a:pt x="471931" y="4116247"/>
                  <a:pt x="552520" y="4035658"/>
                  <a:pt x="552520" y="3936247"/>
                </a:cubicBezTo>
                <a:cubicBezTo>
                  <a:pt x="552520" y="3836836"/>
                  <a:pt x="471931" y="3756247"/>
                  <a:pt x="372520" y="3756247"/>
                </a:cubicBezTo>
                <a:close/>
                <a:moveTo>
                  <a:pt x="372520" y="3061095"/>
                </a:moveTo>
                <a:cubicBezTo>
                  <a:pt x="273109" y="3061095"/>
                  <a:pt x="192520" y="3141684"/>
                  <a:pt x="192520" y="3241095"/>
                </a:cubicBezTo>
                <a:cubicBezTo>
                  <a:pt x="192520" y="3340506"/>
                  <a:pt x="273109" y="3421094"/>
                  <a:pt x="372520" y="3421094"/>
                </a:cubicBezTo>
                <a:cubicBezTo>
                  <a:pt x="471931" y="3421094"/>
                  <a:pt x="552520" y="3340506"/>
                  <a:pt x="552520" y="3241095"/>
                </a:cubicBezTo>
                <a:cubicBezTo>
                  <a:pt x="552520" y="3141684"/>
                  <a:pt x="471931" y="3061095"/>
                  <a:pt x="372520" y="3061095"/>
                </a:cubicBezTo>
                <a:close/>
                <a:moveTo>
                  <a:pt x="372520" y="2365941"/>
                </a:moveTo>
                <a:cubicBezTo>
                  <a:pt x="273109" y="2365941"/>
                  <a:pt x="192520" y="2446530"/>
                  <a:pt x="192520" y="2545941"/>
                </a:cubicBezTo>
                <a:cubicBezTo>
                  <a:pt x="192520" y="2645352"/>
                  <a:pt x="273109" y="2725941"/>
                  <a:pt x="372520" y="2725941"/>
                </a:cubicBezTo>
                <a:cubicBezTo>
                  <a:pt x="471931" y="2725941"/>
                  <a:pt x="552520" y="2645352"/>
                  <a:pt x="552520" y="2545941"/>
                </a:cubicBezTo>
                <a:cubicBezTo>
                  <a:pt x="552520" y="2446530"/>
                  <a:pt x="471931" y="2365941"/>
                  <a:pt x="372520" y="2365941"/>
                </a:cubicBezTo>
                <a:close/>
                <a:moveTo>
                  <a:pt x="372520" y="1670787"/>
                </a:moveTo>
                <a:cubicBezTo>
                  <a:pt x="273109" y="1670787"/>
                  <a:pt x="192520" y="1751375"/>
                  <a:pt x="192520" y="1850787"/>
                </a:cubicBezTo>
                <a:cubicBezTo>
                  <a:pt x="192520" y="1950198"/>
                  <a:pt x="273109" y="2030787"/>
                  <a:pt x="372520" y="2030787"/>
                </a:cubicBezTo>
                <a:cubicBezTo>
                  <a:pt x="471931" y="2030787"/>
                  <a:pt x="552520" y="1950198"/>
                  <a:pt x="552520" y="1850787"/>
                </a:cubicBezTo>
                <a:cubicBezTo>
                  <a:pt x="552520" y="1751375"/>
                  <a:pt x="471931" y="1670787"/>
                  <a:pt x="372520" y="1670787"/>
                </a:cubicBezTo>
                <a:close/>
                <a:moveTo>
                  <a:pt x="372521" y="975633"/>
                </a:moveTo>
                <a:cubicBezTo>
                  <a:pt x="273110" y="975633"/>
                  <a:pt x="192521" y="1056222"/>
                  <a:pt x="192521" y="1155633"/>
                </a:cubicBezTo>
                <a:cubicBezTo>
                  <a:pt x="192521" y="1255044"/>
                  <a:pt x="273110" y="1335633"/>
                  <a:pt x="372521" y="1335633"/>
                </a:cubicBezTo>
                <a:cubicBezTo>
                  <a:pt x="471932" y="1335633"/>
                  <a:pt x="552521" y="1255044"/>
                  <a:pt x="552521" y="1155633"/>
                </a:cubicBezTo>
                <a:cubicBezTo>
                  <a:pt x="552521" y="1056222"/>
                  <a:pt x="471932" y="975633"/>
                  <a:pt x="372521" y="975633"/>
                </a:cubicBezTo>
                <a:close/>
                <a:moveTo>
                  <a:pt x="372521" y="280479"/>
                </a:moveTo>
                <a:cubicBezTo>
                  <a:pt x="273110" y="280479"/>
                  <a:pt x="192521" y="361068"/>
                  <a:pt x="192521" y="460479"/>
                </a:cubicBezTo>
                <a:cubicBezTo>
                  <a:pt x="192521" y="559890"/>
                  <a:pt x="273110" y="640479"/>
                  <a:pt x="372521" y="640479"/>
                </a:cubicBezTo>
                <a:cubicBezTo>
                  <a:pt x="471932" y="640479"/>
                  <a:pt x="552521" y="559890"/>
                  <a:pt x="552521" y="460479"/>
                </a:cubicBezTo>
                <a:cubicBezTo>
                  <a:pt x="552521" y="361068"/>
                  <a:pt x="471932" y="280479"/>
                  <a:pt x="372521" y="280479"/>
                </a:cubicBezTo>
                <a:close/>
                <a:moveTo>
                  <a:pt x="0" y="0"/>
                </a:moveTo>
                <a:lnTo>
                  <a:pt x="9869712" y="0"/>
                </a:lnTo>
                <a:lnTo>
                  <a:pt x="9869712" y="9840684"/>
                </a:lnTo>
                <a:lnTo>
                  <a:pt x="0" y="9840684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8" y="1317937"/>
            <a:ext cx="859622" cy="698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5AFB0C-99EE-416C-8746-163B27920B61}"/>
              </a:ext>
            </a:extLst>
          </p:cNvPr>
          <p:cNvSpPr txBox="1"/>
          <p:nvPr/>
        </p:nvSpPr>
        <p:spPr>
          <a:xfrm>
            <a:off x="234956" y="-5220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고객 군집화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85AD3-65FC-4B0A-8968-A661130B9602}"/>
              </a:ext>
            </a:extLst>
          </p:cNvPr>
          <p:cNvSpPr txBox="1"/>
          <p:nvPr/>
        </p:nvSpPr>
        <p:spPr>
          <a:xfrm>
            <a:off x="322106" y="296809"/>
            <a:ext cx="28985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2-3 </a:t>
            </a:r>
            <a:r>
              <a:rPr lang="ko-KR" altLang="en-US" sz="2400" dirty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군집 분석 결과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399893" y="839216"/>
            <a:ext cx="3392275" cy="461665"/>
            <a:chOff x="1436787" y="1076960"/>
            <a:chExt cx="339227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1436787" y="1076960"/>
              <a:ext cx="3392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r>
                <a:rPr lang="ko-KR" altLang="en-US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</a:t>
              </a:r>
              <a:r>
                <a:rPr lang="en-US" altLang="ko-KR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+ 5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 </a:t>
              </a:r>
              <a:r>
                <a:rPr lang="ko-KR" altLang="en-US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군집 차이</a:t>
              </a:r>
              <a:r>
                <a:rPr lang="en-US" altLang="ko-KR" sz="2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62627" y="1518462"/>
              <a:ext cx="3060000" cy="0"/>
            </a:xfrm>
            <a:prstGeom prst="line">
              <a:avLst/>
            </a:prstGeom>
            <a:ln w="28575">
              <a:solidFill>
                <a:srgbClr val="E8716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86649" y="2625759"/>
            <a:ext cx="24929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액션 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어드벤처영화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스릴러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미스터리영화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공상과학및판타지영화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공포영화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범죄영화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애니메이션영화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애니메이션및만화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만화영화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9757" y="2580240"/>
            <a:ext cx="2160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드라마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버라이어티쇼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가족용프로그램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토크쇼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다큐멘터리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어반및힙합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음악스트리밍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클래식음악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팝음악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OST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92168" y="2580240"/>
            <a:ext cx="26276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웹드라마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코미디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TV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리얼리티쇼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드라마영화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영화리뷰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뮤직비디오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댄스음악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공연예술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라이브 동영상 스트리밍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7" y="1286847"/>
            <a:ext cx="859622" cy="6980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8168" y="1934812"/>
            <a:ext cx="1025983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3637" y="1933834"/>
            <a:ext cx="1025983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8716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7366" y="5589536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군집은 총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카테고리를 시청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96819" y="5589536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ko-KR" altLang="en-US" dirty="0"/>
              <a:t>군집은 총 </a:t>
            </a:r>
            <a:r>
              <a:rPr lang="en-US" altLang="ko-KR" dirty="0"/>
              <a:t>9</a:t>
            </a:r>
            <a:r>
              <a:rPr lang="ko-KR" altLang="en-US" dirty="0" smtClean="0"/>
              <a:t>개의 </a:t>
            </a:r>
            <a:r>
              <a:rPr lang="ko-KR" altLang="en-US" dirty="0"/>
              <a:t>카테고리를 시청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313" y="6168729"/>
            <a:ext cx="1202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군집이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군집에 비해 더 많은 카테고리를 시청하며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확인해보았을 때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4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 카테고리의 시청 빈도수가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군집에 비해 적기 때문에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군집이 </a:t>
            </a:r>
            <a:r>
              <a:rPr lang="ko-KR" altLang="en-US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헤비유저라고</a:t>
            </a:r>
            <a:r>
              <a:rPr lang="ko-KR" altLang="en-US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볼 수 있다</a:t>
            </a:r>
            <a:r>
              <a:rPr lang="en-US" altLang="ko-KR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82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7"/>
          <a:ext cx="12192000" cy="68945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477768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363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311007">
                <a:tc rowSpan="2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1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 및 피트니스</a:t>
                      </a:r>
                      <a:endParaRPr lang="en-US" altLang="ko-KR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가족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음식 </a:t>
                      </a: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먹기</a:t>
                      </a:r>
                      <a:endParaRPr lang="en-US" altLang="ko-KR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인테리어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음식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식품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식음료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1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먹방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VLOG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리뷰 및 추천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홈트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1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음식</a:t>
                      </a:r>
                      <a:r>
                        <a:rPr lang="en-US" altLang="ko-KR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피트니스를 좋아하고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건강한 </a:t>
                      </a:r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생활습관을 추구하는 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여성이며 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여행과 인테리어에도 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시간과 </a:t>
                      </a:r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돈을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투자할 </a:t>
                      </a:r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 있는 여유로운 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식당 및 맛집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레스토랑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04546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배달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음식 및 식료품 배달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1445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디저트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56601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요리 및 조리법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02824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출산건강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38178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간호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4845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영양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00230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여성 건강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55383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정신건강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8053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관광지 정보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99059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여행가방 및 여행용품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33584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여행사 및 여행서비스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여행서비스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80582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19370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피트니스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미용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피트니스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58848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다이어트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체중감량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9445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인테리어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 및 가든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27027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룸투어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85139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전자기기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쇼핑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890115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스포츠용품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52882"/>
                  </a:ext>
                </a:extLst>
              </a:tr>
              <a:tr h="311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다꾸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취미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레저</a:t>
                      </a:r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1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7"/>
          <a:ext cx="12192000" cy="695170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477768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300790">
                <a:tc rowSpan="2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음악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영화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예술 및 공연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엔터테인먼트</a:t>
                      </a:r>
                      <a:r>
                        <a:rPr lang="ko-KR" altLang="en-US" sz="16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뉴스</a:t>
                      </a:r>
                      <a:endParaRPr lang="en-US" altLang="ko-KR" sz="1600" baseline="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애완 동물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캘리그라피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취미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레저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ASMR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정보전달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애완동물과 책을 좋아하고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본인만의 취미가 확고한 여성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itchFamily="2" charset="2"/>
                        </a:rPr>
                        <a:t> 자기계발</a:t>
                      </a:r>
                      <a:endParaRPr lang="ko-KR" altLang="en-US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슬라임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04546"/>
                  </a:ext>
                </a:extLst>
              </a:tr>
              <a:tr h="3007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뜨개질 및 </a:t>
                      </a:r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십자수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1445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수채화 및 </a:t>
                      </a:r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컬러링북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56601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운동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02824"/>
                  </a:ext>
                </a:extLst>
              </a:tr>
              <a:tr h="230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잡지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도서 및 문학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38178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에세이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484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자기계발서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00230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작문정보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55383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애완동물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애완동물 및 동물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8053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동물 제품 및 서비스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9905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동물건강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33584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건강상태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805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약국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19370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가십뉴스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가십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타블로이드 뉴스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뉴스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58848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건강정보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9445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개별스포츠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27027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익스트림스포츠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85139"/>
                  </a:ext>
                </a:extLst>
              </a:tr>
              <a:tr h="230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노동자문제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집단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사회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890115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기부 및 자선활동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52882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특수 관광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여행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12340"/>
                  </a:ext>
                </a:extLst>
              </a:tr>
              <a:tr h="300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식물 키우기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 및 가든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45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2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7"/>
          <a:ext cx="12192000" cy="68945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477768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481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402043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독서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지역뉴스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뉴스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ASMR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정보전달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스포츠와 다양한 분야의 뉴스를 챙겨보며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독서와 여성인권에도 관심이 있는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지적인 여성</a:t>
                      </a:r>
                      <a:endParaRPr lang="ko-KR" altLang="en-US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기술관련뉴스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04546"/>
                  </a:ext>
                </a:extLst>
              </a:tr>
              <a:tr h="402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세계뉴스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1445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스포츠뉴스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56601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정치뉴스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정치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02824"/>
                  </a:ext>
                </a:extLst>
              </a:tr>
              <a:tr h="387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국제스포츠대회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스포츠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38178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동계스포츠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4845"/>
                  </a:ext>
                </a:extLst>
              </a:tr>
              <a:tr h="407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팀스포츠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00230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경기득점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및 통계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55383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가족관계및이성교제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집단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사회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8053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페미니즘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99059"/>
                  </a:ext>
                </a:extLst>
              </a:tr>
              <a:tr h="407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여성인권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33584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소설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도서 및 문학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80582"/>
                  </a:ext>
                </a:extLst>
              </a:tr>
              <a:tr h="387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전문서적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19370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독서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취미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레저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58848"/>
                  </a:ext>
                </a:extLst>
              </a:tr>
              <a:tr h="402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드라마 및 영화 추천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3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3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0"/>
          <a:ext cx="12192000" cy="68945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477768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530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353557"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드라마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예술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엔터테인먼트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  <a:r>
                        <a:rPr lang="en-US" altLang="ko-KR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영화</a:t>
                      </a:r>
                      <a:r>
                        <a:rPr lang="en-US" altLang="ko-KR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15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음악에 관심이 많은 </a:t>
                      </a:r>
                      <a:endParaRPr lang="en-US" altLang="ko-KR" sz="15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헤비유저</a:t>
                      </a:r>
                      <a:endParaRPr lang="ko-KR" altLang="en-US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버라이어티쇼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640329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가족용프로그램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59993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토크쇼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0012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다큐멘터리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2939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범죄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스릴러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범죄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미스터리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68305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스릴러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스릴러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범죄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미스터리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309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미스터리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스릴러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범죄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미스터리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46691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액션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액션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어드벤처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08691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어드벤처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액션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어드벤처 영화</a:t>
                      </a: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301491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공상과학 및 </a:t>
                      </a:r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판타지영화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396632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공포 영화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05001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애니메이션 영화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262551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애니메이션 및 만화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48884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음악스트리밍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85631"/>
                  </a:ext>
                </a:extLst>
              </a:tr>
              <a:tr h="353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OST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531513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클래식 음악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871742"/>
                  </a:ext>
                </a:extLst>
              </a:tr>
              <a:tr h="35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팝음악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6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7"/>
          <a:ext cx="12192000" cy="68945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216152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477768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481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712599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만화및애니메이션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웹드라마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예술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엔터테인먼트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웹드라마</a:t>
                      </a:r>
                      <a:endParaRPr lang="en-US" altLang="ko-KR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영화</a:t>
                      </a:r>
                      <a:endParaRPr lang="en-US" altLang="ko-KR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춤</a:t>
                      </a:r>
                      <a:endParaRPr lang="en-US" altLang="ko-KR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음악</a:t>
                      </a:r>
                      <a:endParaRPr lang="en-US" altLang="ko-KR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유머</a:t>
                      </a:r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대중적인 유머 콘텐츠와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아이돌을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좋아하는 여성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712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코미디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60274"/>
                  </a:ext>
                </a:extLst>
              </a:tr>
              <a:tr h="712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드라마영화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19268"/>
                  </a:ext>
                </a:extLst>
              </a:tr>
              <a:tr h="712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TV</a:t>
                      </a:r>
                      <a:r>
                        <a:rPr lang="ko-KR" altLang="en-US" sz="14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리얼리티쇼</a:t>
                      </a:r>
                      <a:endParaRPr lang="ko-KR" altLang="en-US" sz="14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90679"/>
                  </a:ext>
                </a:extLst>
              </a:tr>
              <a:tr h="712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뮤직비디오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86333"/>
                  </a:ext>
                </a:extLst>
              </a:tr>
              <a:tr h="712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영화리뷰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46148"/>
                  </a:ext>
                </a:extLst>
              </a:tr>
              <a:tr h="712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공연예술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814482"/>
                  </a:ext>
                </a:extLst>
              </a:tr>
              <a:tr h="712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라이브 동영상 스트리밍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43029"/>
                  </a:ext>
                </a:extLst>
              </a:tr>
              <a:tr h="712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댄스음악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49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56B2CD5-3AC0-7C4B-A1BE-909B9ACB34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-36577"/>
          <a:ext cx="12192000" cy="68945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92883518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299866643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517369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47097863"/>
                    </a:ext>
                  </a:extLst>
                </a:gridCol>
                <a:gridCol w="1527048">
                  <a:extLst>
                    <a:ext uri="{9D8B030D-6E8A-4147-A177-3AD203B41FA5}">
                      <a16:colId xmlns:a16="http://schemas.microsoft.com/office/drawing/2014/main" val="4241841381"/>
                    </a:ext>
                  </a:extLst>
                </a:gridCol>
                <a:gridCol w="3166872">
                  <a:extLst>
                    <a:ext uri="{9D8B030D-6E8A-4147-A177-3AD203B41FA5}">
                      <a16:colId xmlns:a16="http://schemas.microsoft.com/office/drawing/2014/main" val="878360115"/>
                    </a:ext>
                  </a:extLst>
                </a:gridCol>
              </a:tblGrid>
              <a:tr h="54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군집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관심분야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비즈니스 카테고리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</a:t>
                      </a:r>
                      <a:r>
                        <a:rPr lang="en-US" altLang="ko-KR" sz="1400" b="1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30184"/>
                  </a:ext>
                </a:extLst>
              </a:tr>
              <a:tr h="455122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쇼핑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패션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미용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카페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저렴한 제품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쇼핑몰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쇼핑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GRWM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하울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언박싱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메이크업튜토리얼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외적으로 가꾸는 것을 좋아하고 </a:t>
                      </a:r>
                      <a:endParaRPr lang="en-US" altLang="ko-KR" sz="16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쇼핑과 카페를 통해 </a:t>
                      </a:r>
                      <a:r>
                        <a:rPr lang="ko-KR" altLang="en-US" sz="16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힐링을</a:t>
                      </a:r>
                      <a:r>
                        <a:rPr lang="ko-KR" altLang="en-US" sz="16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하는 여성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08552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의류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804546"/>
                  </a:ext>
                </a:extLst>
              </a:tr>
              <a:tr h="455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사치품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21445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선물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선물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특별이벤트아이템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56601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특별이벤트아이템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선물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특별이벤트아이템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02824"/>
                  </a:ext>
                </a:extLst>
              </a:tr>
              <a:tr h="438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화장품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38178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속옷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4845"/>
                  </a:ext>
                </a:extLst>
              </a:tr>
              <a:tr h="461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잡화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00230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그린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&amp;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친환경 쇼핑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355383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뷰티서비스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및 스파</a:t>
                      </a:r>
                      <a:endParaRPr lang="en-US" altLang="ko-KR" sz="1300" dirty="0" smtClean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미용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피트니스</a:t>
                      </a:r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78053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헤어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모발관리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99059"/>
                  </a:ext>
                </a:extLst>
              </a:tr>
              <a:tr h="461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시술 및 성형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033584"/>
                  </a:ext>
                </a:extLst>
              </a:tr>
              <a:tr h="455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뷰티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키워드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3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뷰티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80582"/>
                  </a:ext>
                </a:extLst>
              </a:tr>
              <a:tr h="438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패션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소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</a:t>
                      </a:r>
                      <a:r>
                        <a:rPr lang="ko-KR" altLang="en-US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패션 및 스타일</a:t>
                      </a:r>
                      <a:r>
                        <a:rPr lang="en-US" altLang="ko-KR" sz="13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19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6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6761C5-C4B7-46E8-B1A2-7CC3513A0AA4}"/>
              </a:ext>
            </a:extLst>
          </p:cNvPr>
          <p:cNvGrpSpPr/>
          <p:nvPr/>
        </p:nvGrpSpPr>
        <p:grpSpPr>
          <a:xfrm>
            <a:off x="640672" y="5956223"/>
            <a:ext cx="10910656" cy="507831"/>
            <a:chOff x="640672" y="5597997"/>
            <a:chExt cx="10910656" cy="5078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CEDC38-58B9-44E8-B371-8406D67DB267}"/>
                </a:ext>
              </a:extLst>
            </p:cNvPr>
            <p:cNvSpPr/>
            <p:nvPr/>
          </p:nvSpPr>
          <p:spPr>
            <a:xfrm>
              <a:off x="6917446" y="5639041"/>
              <a:ext cx="451020" cy="369332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3DED34-5776-4490-8A1F-F4FE550EB103}"/>
                </a:ext>
              </a:extLst>
            </p:cNvPr>
            <p:cNvSpPr txBox="1"/>
            <p:nvPr/>
          </p:nvSpPr>
          <p:spPr>
            <a:xfrm>
              <a:off x="640672" y="5597997"/>
              <a:ext cx="1091065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고객들은 메시지를 전달받는 과정에서 </a:t>
              </a:r>
              <a:r>
                <a:rPr lang="ko-KR" altLang="en-US" sz="2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잡음</a:t>
              </a:r>
              <a:r>
                <a:rPr lang="ko-KR" altLang="en-US" sz="2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경험하게 된다</a:t>
              </a:r>
              <a:r>
                <a:rPr lang="en-US" altLang="ko-KR" sz="2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algn="ctr"/>
              <a:endPara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90CD3E-DDAE-4C01-8F32-FA0EA7608B58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1987486" y="4295597"/>
            <a:ext cx="25264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5C9C3B-5693-4DB6-A293-1FB3F4B9A278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7521185" y="4295598"/>
            <a:ext cx="23120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20">
            <a:extLst>
              <a:ext uri="{FF2B5EF4-FFF2-40B4-BE49-F238E27FC236}">
                <a16:creationId xmlns:a16="http://schemas.microsoft.com/office/drawing/2014/main" id="{441EC84C-2631-45FB-867B-B8932F9A3B23}"/>
              </a:ext>
            </a:extLst>
          </p:cNvPr>
          <p:cNvSpPr/>
          <p:nvPr/>
        </p:nvSpPr>
        <p:spPr>
          <a:xfrm>
            <a:off x="778898" y="3967235"/>
            <a:ext cx="1208588" cy="656723"/>
          </a:xfrm>
          <a:prstGeom prst="round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고객</a:t>
            </a:r>
          </a:p>
        </p:txBody>
      </p:sp>
      <p:sp>
        <p:nvSpPr>
          <p:cNvPr id="13" name="사각형: 둥근 모서리 21">
            <a:extLst>
              <a:ext uri="{FF2B5EF4-FFF2-40B4-BE49-F238E27FC236}">
                <a16:creationId xmlns:a16="http://schemas.microsoft.com/office/drawing/2014/main" id="{345C4046-E5F1-4788-9983-FF65A781B0BC}"/>
              </a:ext>
            </a:extLst>
          </p:cNvPr>
          <p:cNvSpPr/>
          <p:nvPr/>
        </p:nvSpPr>
        <p:spPr>
          <a:xfrm>
            <a:off x="9833196" y="3967236"/>
            <a:ext cx="1208588" cy="656723"/>
          </a:xfrm>
          <a:prstGeom prst="round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고객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F06960-23A0-4C48-BDD1-32871C9E04CB}"/>
              </a:ext>
            </a:extLst>
          </p:cNvPr>
          <p:cNvCxnSpPr>
            <a:cxnSpLocks/>
          </p:cNvCxnSpPr>
          <p:nvPr/>
        </p:nvCxnSpPr>
        <p:spPr>
          <a:xfrm flipH="1">
            <a:off x="3260158" y="1893977"/>
            <a:ext cx="2038094" cy="23827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2082FF-9271-44B3-BB13-18852E3ADF6C}"/>
              </a:ext>
            </a:extLst>
          </p:cNvPr>
          <p:cNvCxnSpPr>
            <a:cxnSpLocks/>
          </p:cNvCxnSpPr>
          <p:nvPr/>
        </p:nvCxnSpPr>
        <p:spPr>
          <a:xfrm>
            <a:off x="6715572" y="1893977"/>
            <a:ext cx="2038923" cy="23459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662188E-E2FC-4363-9B82-6051CEB98A48}"/>
              </a:ext>
            </a:extLst>
          </p:cNvPr>
          <p:cNvSpPr/>
          <p:nvPr/>
        </p:nvSpPr>
        <p:spPr>
          <a:xfrm>
            <a:off x="4239056" y="1127226"/>
            <a:ext cx="3557049" cy="736299"/>
          </a:xfrm>
          <a:prstGeom prst="roundRect">
            <a:avLst/>
          </a:prstGeom>
          <a:noFill/>
          <a:ln w="38100">
            <a:solidFill>
              <a:srgbClr val="E87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alibri" panose="020F0502020204030204" pitchFamily="34" charset="0"/>
              </a:rPr>
              <a:t>커뮤니케이션을 방해하는 요소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513975" y="3334927"/>
            <a:ext cx="3007210" cy="1921342"/>
            <a:chOff x="4430538" y="3520557"/>
            <a:chExt cx="3007210" cy="1921342"/>
          </a:xfrm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C7721FD4-87B1-4E08-84CC-0821A05727EB}"/>
                </a:ext>
              </a:extLst>
            </p:cNvPr>
            <p:cNvSpPr/>
            <p:nvPr/>
          </p:nvSpPr>
          <p:spPr>
            <a:xfrm>
              <a:off x="4430538" y="3520557"/>
              <a:ext cx="3007210" cy="1921342"/>
            </a:xfrm>
            <a:prstGeom prst="roundRect">
              <a:avLst/>
            </a:prstGeom>
            <a:noFill/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나눔스퀘어 ExtraBold" panose="020B0600000101010101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19" name="Picture 2" descr="ì íë¸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7" t="35157" r="23550" b="37414"/>
            <a:stretch/>
          </p:blipFill>
          <p:spPr bwMode="auto">
            <a:xfrm>
              <a:off x="4911259" y="3959441"/>
              <a:ext cx="2024432" cy="93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8586632" y="1110398"/>
            <a:ext cx="1414428" cy="1654318"/>
            <a:chOff x="9039638" y="808850"/>
            <a:chExt cx="1414428" cy="165431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057" y="1167988"/>
              <a:ext cx="1179286" cy="1179286"/>
            </a:xfrm>
            <a:prstGeom prst="rect">
              <a:avLst/>
            </a:prstGeom>
          </p:spPr>
        </p:pic>
        <p:sp>
          <p:nvSpPr>
            <p:cNvPr id="22" name="사각형 설명선 21"/>
            <p:cNvSpPr/>
            <p:nvPr/>
          </p:nvSpPr>
          <p:spPr>
            <a:xfrm>
              <a:off x="9039638" y="1178597"/>
              <a:ext cx="1414428" cy="1284571"/>
            </a:xfrm>
            <a:prstGeom prst="wedgeRectCallout">
              <a:avLst>
                <a:gd name="adj1" fmla="val -66137"/>
                <a:gd name="adj2" fmla="val 85977"/>
              </a:avLst>
            </a:prstGeom>
            <a:noFill/>
            <a:ln w="38100">
              <a:solidFill>
                <a:srgbClr val="E871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07397" y="80885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잡음</a:t>
              </a:r>
              <a:endPara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37410-0683-4EE9-872C-592010F92377}"/>
              </a:ext>
            </a:extLst>
          </p:cNvPr>
          <p:cNvSpPr txBox="1"/>
          <p:nvPr/>
        </p:nvSpPr>
        <p:spPr>
          <a:xfrm>
            <a:off x="3778928" y="3075057"/>
            <a:ext cx="463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동영상 </a:t>
            </a:r>
            <a:r>
              <a:rPr lang="en-US" altLang="ko-KR" sz="4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- 2</a:t>
            </a:r>
            <a:endParaRPr lang="ko-KR" altLang="en-US" sz="4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7298"/>
              </p:ext>
            </p:extLst>
          </p:nvPr>
        </p:nvGraphicFramePr>
        <p:xfrm>
          <a:off x="0" y="0"/>
          <a:ext cx="12192000" cy="572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694227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36941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048780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9059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22853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35509818"/>
                    </a:ext>
                  </a:extLst>
                </a:gridCol>
              </a:tblGrid>
              <a:tr h="644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화장품 브랜드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연예인을 통해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메세지를</a:t>
                      </a:r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전달 함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브랜드 이미지를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표현할 수 있는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배경 음악 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제품을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클로즈업해서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보여줌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모델의 얼굴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위주로 광고가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구성됨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강조하고 싶은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문구를 광고에</a:t>
                      </a:r>
                      <a:endParaRPr lang="en-US" altLang="ko-KR" sz="15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삽입함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7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393867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에스티로더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774110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에스쁘아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341097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클리오</a:t>
                      </a:r>
                      <a:endParaRPr lang="ko-KR" altLang="en-US" sz="2000" b="1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316968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헤라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020292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마몽드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294838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릴리바이레드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390958"/>
                  </a:ext>
                </a:extLst>
              </a:tr>
              <a:tr h="707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미샤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O</a:t>
                      </a:r>
                      <a:endParaRPr lang="ko-KR" altLang="en-US" sz="28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71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4414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32EC85-643F-4FD5-81D5-A78E416A9D97}"/>
              </a:ext>
            </a:extLst>
          </p:cNvPr>
          <p:cNvSpPr txBox="1"/>
          <p:nvPr/>
        </p:nvSpPr>
        <p:spPr>
          <a:xfrm>
            <a:off x="640672" y="6010205"/>
            <a:ext cx="10910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클리오를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포함한 경쟁사들이 보내는 메시지는 유사한 속성을 갖고 있으며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자연스럽게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클리오의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브랜드 주목도가 낮아질 수 있음</a:t>
            </a:r>
            <a:endParaRPr lang="en-US" altLang="ko-KR" sz="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B3C6F-3ACB-4AAD-BE94-331FE59B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37" y="1678411"/>
            <a:ext cx="5361727" cy="3485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8AFA9-852E-475E-B8D1-76B95EAA7C56}"/>
              </a:ext>
            </a:extLst>
          </p:cNvPr>
          <p:cNvSpPr txBox="1"/>
          <p:nvPr/>
        </p:nvSpPr>
        <p:spPr>
          <a:xfrm>
            <a:off x="1297271" y="6120088"/>
            <a:ext cx="959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소비자는 </a:t>
            </a:r>
            <a:r>
              <a:rPr lang="ko-KR" altLang="en-US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관심 없는 </a:t>
            </a:r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메시지는 흘려 보내는 </a:t>
            </a:r>
            <a:r>
              <a:rPr lang="ko-KR" altLang="en-US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반면</a:t>
            </a:r>
            <a:r>
              <a:rPr lang="en-US" altLang="ko-KR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관심 있는 </a:t>
            </a:r>
            <a:r>
              <a:rPr lang="ko-KR" altLang="en-US" sz="2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메시지는 </a:t>
            </a:r>
            <a:r>
              <a:rPr lang="ko-KR" altLang="en-US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받아들인다</a:t>
            </a:r>
            <a:r>
              <a:rPr lang="en-US" altLang="ko-KR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en-US" altLang="ko-KR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주목도 상승</a:t>
            </a:r>
            <a:endParaRPr lang="en-US" altLang="ko-KR" sz="2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A96B0-D1A4-4805-B156-5C50917347E3}"/>
              </a:ext>
            </a:extLst>
          </p:cNvPr>
          <p:cNvSpPr txBox="1"/>
          <p:nvPr/>
        </p:nvSpPr>
        <p:spPr>
          <a:xfrm>
            <a:off x="4514448" y="249674"/>
            <a:ext cx="316311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Perceptual Filter</a:t>
            </a:r>
            <a:endParaRPr lang="ko-KR" altLang="en-US" sz="2400" dirty="0">
              <a:ln w="12700">
                <a:noFill/>
              </a:ln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33633" cy="801278"/>
          </a:xfrm>
          <a:prstGeom prst="rect">
            <a:avLst/>
          </a:prstGeom>
          <a:solidFill>
            <a:srgbClr val="E87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A96B0-D1A4-4805-B156-5C50917347E3}"/>
              </a:ext>
            </a:extLst>
          </p:cNvPr>
          <p:cNvSpPr txBox="1"/>
          <p:nvPr/>
        </p:nvSpPr>
        <p:spPr>
          <a:xfrm>
            <a:off x="4514448" y="249674"/>
            <a:ext cx="316311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 w="12700">
                  <a:noFill/>
                </a:ln>
                <a:latin typeface="a타임머신" panose="02020600000000000000" pitchFamily="18" charset="-127"/>
                <a:ea typeface="a타임머신" panose="02020600000000000000" pitchFamily="18" charset="-127"/>
              </a:rPr>
              <a:t>Perceptual Filter</a:t>
            </a:r>
            <a:endParaRPr lang="ko-KR" altLang="en-US" sz="2400" dirty="0">
              <a:ln w="12700">
                <a:noFill/>
              </a:ln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BB3C6F-3ACB-4AAD-BE94-331FE59B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89" y="2091114"/>
            <a:ext cx="5063836" cy="3291473"/>
          </a:xfrm>
          <a:prstGeom prst="rect">
            <a:avLst/>
          </a:prstGeom>
        </p:spPr>
      </p:pic>
      <p:pic>
        <p:nvPicPr>
          <p:cNvPr id="12" name="Picture 4" descr="ìì¤í°ë¡ëì ëí ì´ë¯¸ì§ ê²ìê²°ê³¼">
            <a:extLst>
              <a:ext uri="{FF2B5EF4-FFF2-40B4-BE49-F238E27FC236}">
                <a16:creationId xmlns:a16="http://schemas.microsoft.com/office/drawing/2014/main" id="{C9959E0B-F3E6-4387-BFCE-E6916F82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6" y="2419558"/>
            <a:ext cx="1712141" cy="12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ìì¤ììì ëí ì´ë¯¸ì§ ê²ìê²°ê³¼">
            <a:extLst>
              <a:ext uri="{FF2B5EF4-FFF2-40B4-BE49-F238E27FC236}">
                <a16:creationId xmlns:a16="http://schemas.microsoft.com/office/drawing/2014/main" id="{9E3F1E3A-F666-48ED-88F8-064CFE72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49" y="2506154"/>
            <a:ext cx="1726709" cy="97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í´ë¦¬ì¤ì ëí ì´ë¯¸ì§ ê²ìê²°ê³¼">
            <a:extLst>
              <a:ext uri="{FF2B5EF4-FFF2-40B4-BE49-F238E27FC236}">
                <a16:creationId xmlns:a16="http://schemas.microsoft.com/office/drawing/2014/main" id="{E8376417-8FB6-40C3-971E-5A6E16FD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153" y="3353093"/>
            <a:ext cx="1633814" cy="16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3CEì ëí ì´ë¯¸ì§ ê²ìê²°ê³¼">
            <a:extLst>
              <a:ext uri="{FF2B5EF4-FFF2-40B4-BE49-F238E27FC236}">
                <a16:creationId xmlns:a16="http://schemas.microsoft.com/office/drawing/2014/main" id="{903EF7FC-5300-4B0C-96E2-2B7A9619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5" y="4217281"/>
            <a:ext cx="1233580" cy="123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í¤ë¼ì ëí ì´ë¯¸ì§ ê²ìê²°ê³¼">
            <a:extLst>
              <a:ext uri="{FF2B5EF4-FFF2-40B4-BE49-F238E27FC236}">
                <a16:creationId xmlns:a16="http://schemas.microsoft.com/office/drawing/2014/main" id="{3BCFE43F-1382-47BA-997E-B45EFD90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55" y="5422174"/>
            <a:ext cx="2201113" cy="136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ë§ëª½ëì ëí ì´ë¯¸ì§ ê²ìê²°ê³¼">
            <a:extLst>
              <a:ext uri="{FF2B5EF4-FFF2-40B4-BE49-F238E27FC236}">
                <a16:creationId xmlns:a16="http://schemas.microsoft.com/office/drawing/2014/main" id="{F45690F6-15C2-48A2-9611-73BBE2DB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8" y="1211073"/>
            <a:ext cx="1068211" cy="106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ë¦´ë¦¬ë°ì´ë ëì ëí ì´ë¯¸ì§ ê²ìê²°ê³¼">
            <a:extLst>
              <a:ext uri="{FF2B5EF4-FFF2-40B4-BE49-F238E27FC236}">
                <a16:creationId xmlns:a16="http://schemas.microsoft.com/office/drawing/2014/main" id="{1A9413D6-4303-4B60-AD82-DD9811D5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439" y="481521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ë¯¸ì¤ì ëí ì´ë¯¸ì§ ê²ìê²°ê³¼">
            <a:extLst>
              <a:ext uri="{FF2B5EF4-FFF2-40B4-BE49-F238E27FC236}">
                <a16:creationId xmlns:a16="http://schemas.microsoft.com/office/drawing/2014/main" id="{98A50F67-83E1-4F2E-9D61-6B1143FC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22" y="1135301"/>
            <a:ext cx="950234" cy="9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4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6638</TotalTime>
  <Words>2355</Words>
  <Application>Microsoft Office PowerPoint</Application>
  <PresentationFormat>와이드스크린</PresentationFormat>
  <Paragraphs>742</Paragraphs>
  <Slides>46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나눔스퀘어 ExtraBold</vt:lpstr>
      <vt:lpstr>a타임머신</vt:lpstr>
      <vt:lpstr>Arial</vt:lpstr>
      <vt:lpstr>KoPub돋움체 Light</vt:lpstr>
      <vt:lpstr>맑은 고딕</vt:lpstr>
      <vt:lpstr>210 썬플라워 R</vt:lpstr>
      <vt:lpstr>KoPubWorld돋움체 Bold</vt:lpstr>
      <vt:lpstr>나눔스퀘어라운드 Bold</vt:lpstr>
      <vt:lpstr>Calibri</vt:lpstr>
      <vt:lpstr>Segoe Print</vt:lpstr>
      <vt:lpstr>더페이스샵 잉크립퀴드체</vt:lpstr>
      <vt:lpstr>상상토끼 신비는일곱살</vt:lpstr>
      <vt:lpstr>Wingdings</vt:lpstr>
      <vt:lpstr>KoPub돋움체 Bold</vt:lpstr>
      <vt:lpstr>210 연애시대 R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태용</dc:creator>
  <cp:lastModifiedBy>USER</cp:lastModifiedBy>
  <cp:revision>220</cp:revision>
  <dcterms:created xsi:type="dcterms:W3CDTF">2019-05-30T14:25:39Z</dcterms:created>
  <dcterms:modified xsi:type="dcterms:W3CDTF">2019-06-14T04:33:32Z</dcterms:modified>
</cp:coreProperties>
</file>